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46" r:id="rId2"/>
    <p:sldId id="411" r:id="rId3"/>
    <p:sldId id="398" r:id="rId4"/>
    <p:sldId id="399" r:id="rId5"/>
    <p:sldId id="402" r:id="rId6"/>
    <p:sldId id="424" r:id="rId7"/>
    <p:sldId id="414" r:id="rId8"/>
    <p:sldId id="401" r:id="rId9"/>
    <p:sldId id="413" r:id="rId10"/>
    <p:sldId id="408" r:id="rId11"/>
    <p:sldId id="409" r:id="rId12"/>
    <p:sldId id="407" r:id="rId13"/>
    <p:sldId id="417" r:id="rId14"/>
    <p:sldId id="418" r:id="rId15"/>
    <p:sldId id="421" r:id="rId16"/>
    <p:sldId id="297" r:id="rId17"/>
  </p:sldIdLst>
  <p:sldSz cx="12190413" cy="6859588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2BF"/>
    <a:srgbClr val="F37A3E"/>
    <a:srgbClr val="0096FF"/>
    <a:srgbClr val="0A80FB"/>
    <a:srgbClr val="1A72C0"/>
    <a:srgbClr val="2D689F"/>
    <a:srgbClr val="E7E6E6"/>
    <a:srgbClr val="97C525"/>
    <a:srgbClr val="FFC00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6" autoAdjust="0"/>
    <p:restoredTop sz="96469" autoAdjust="0"/>
  </p:normalViewPr>
  <p:slideViewPr>
    <p:cSldViewPr snapToGrid="0" showGuides="1">
      <p:cViewPr varScale="1">
        <p:scale>
          <a:sx n="82" d="100"/>
          <a:sy n="82" d="100"/>
        </p:scale>
        <p:origin x="955" y="5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04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5C299-5E03-D64A-A6D4-788157DB53DF}" type="datetimeFigureOut">
              <a:rPr kumimoji="1" lang="zh-CN" altLang="en-US" smtClean="0"/>
              <a:t>2019/10/23</a:t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7DB42-F71C-F04E-94CC-93BB7D3382B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96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994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76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08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6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2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9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4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9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45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1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3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9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06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bt88\图片3.png">
            <a:extLst>
              <a:ext uri="{FF2B5EF4-FFF2-40B4-BE49-F238E27FC236}">
                <a16:creationId xmlns:a16="http://schemas.microsoft.com/office/drawing/2014/main" id="{C2E30B29-E794-468D-A300-46A6FFEF88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" y="1587"/>
            <a:ext cx="1219041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0498E1-BE10-4E4B-BC90-48504F2A45D3}"/>
              </a:ext>
            </a:extLst>
          </p:cNvPr>
          <p:cNvSpPr/>
          <p:nvPr userDrawn="1"/>
        </p:nvSpPr>
        <p:spPr>
          <a:xfrm>
            <a:off x="-26517" y="-1587"/>
            <a:ext cx="12238041" cy="6859588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id="{04CF2294-17F1-4BD4-A88E-806CE124C781}"/>
              </a:ext>
            </a:extLst>
          </p:cNvPr>
          <p:cNvGrpSpPr/>
          <p:nvPr userDrawn="1"/>
        </p:nvGrpSpPr>
        <p:grpSpPr>
          <a:xfrm>
            <a:off x="5365999" y="5210283"/>
            <a:ext cx="1575060" cy="160804"/>
            <a:chOff x="5548426" y="3343939"/>
            <a:chExt cx="833173" cy="85061"/>
          </a:xfrm>
        </p:grpSpPr>
        <p:sp>
          <p:nvSpPr>
            <p:cNvPr id="6" name="Oval 31">
              <a:extLst>
                <a:ext uri="{FF2B5EF4-FFF2-40B4-BE49-F238E27FC236}">
                  <a16:creationId xmlns:a16="http://schemas.microsoft.com/office/drawing/2014/main" id="{41774746-0DEF-4509-95CD-988687DA2301}"/>
                </a:ext>
              </a:extLst>
            </p:cNvPr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32">
              <a:extLst>
                <a:ext uri="{FF2B5EF4-FFF2-40B4-BE49-F238E27FC236}">
                  <a16:creationId xmlns:a16="http://schemas.microsoft.com/office/drawing/2014/main" id="{B02A1486-37FA-4F25-8F5D-F49BC1B712BA}"/>
                </a:ext>
              </a:extLst>
            </p:cNvPr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0CE3CDBD-5F06-42C6-8210-B0A8235FD129}"/>
                </a:ext>
              </a:extLst>
            </p:cNvPr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D0977498-8DC6-4E44-A186-C356CED42796}"/>
                </a:ext>
              </a:extLst>
            </p:cNvPr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03704776-78F1-44B6-982A-F1A9C4AABDEF}"/>
                </a:ext>
              </a:extLst>
            </p:cNvPr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0629E24B-A5CA-4A0F-A036-4EBA6D27FBF2}"/>
                </a:ext>
              </a:extLst>
            </p:cNvPr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图片 11" descr="百望云.png">
            <a:extLst>
              <a:ext uri="{FF2B5EF4-FFF2-40B4-BE49-F238E27FC236}">
                <a16:creationId xmlns:a16="http://schemas.microsoft.com/office/drawing/2014/main" id="{33E94926-7DD0-4AA2-96CF-9DF68D2357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634" y="1266907"/>
            <a:ext cx="2486233" cy="8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标题-2_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675" y="242350"/>
            <a:ext cx="2834980" cy="493739"/>
          </a:xfrm>
          <a:prstGeom prst="rect">
            <a:avLst/>
          </a:prstGeom>
        </p:spPr>
      </p:pic>
      <p:cxnSp>
        <p:nvCxnSpPr>
          <p:cNvPr id="7" name="直线连接符 6"/>
          <p:cNvCxnSpPr/>
          <p:nvPr userDrawn="1"/>
        </p:nvCxnSpPr>
        <p:spPr>
          <a:xfrm>
            <a:off x="0" y="904822"/>
            <a:ext cx="11986294" cy="24907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54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08" r:id="rId2"/>
    <p:sldLayoutId id="214748370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18" Type="http://schemas.openxmlformats.org/officeDocument/2006/relationships/image" Target="../media/image19.em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tiff"/><Relationship Id="rId15" Type="http://schemas.openxmlformats.org/officeDocument/2006/relationships/image" Target="../media/image16.emf"/><Relationship Id="rId10" Type="http://schemas.openxmlformats.org/officeDocument/2006/relationships/image" Target="../media/image11.emf"/><Relationship Id="rId19" Type="http://schemas.openxmlformats.org/officeDocument/2006/relationships/image" Target="../media/image20.emf"/><Relationship Id="rId4" Type="http://schemas.openxmlformats.org/officeDocument/2006/relationships/image" Target="../media/image5.tiff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5"/>
          <p:cNvSpPr/>
          <p:nvPr/>
        </p:nvSpPr>
        <p:spPr>
          <a:xfrm>
            <a:off x="2268551" y="2760886"/>
            <a:ext cx="79165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百望云数字商业平台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F7BCE5-6A9B-4E01-A437-09CFB26655B6}"/>
              </a:ext>
            </a:extLst>
          </p:cNvPr>
          <p:cNvSpPr txBox="1"/>
          <p:nvPr/>
        </p:nvSpPr>
        <p:spPr>
          <a:xfrm>
            <a:off x="5143711" y="553166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百望股份有限公司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51948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179" y="15874"/>
            <a:ext cx="8662286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供应链业务</a:t>
            </a:r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百望云财务供应链协同云平台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2313E8-B1A4-4600-852A-391BD40B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14282" r="7259" b="13217"/>
          <a:stretch/>
        </p:blipFill>
        <p:spPr>
          <a:xfrm>
            <a:off x="1306285" y="1343608"/>
            <a:ext cx="9860060" cy="52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17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中小微业务</a:t>
            </a:r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百望云智慧票财税云平台</a:t>
            </a:r>
          </a:p>
        </p:txBody>
      </p:sp>
      <p:grpSp>
        <p:nvGrpSpPr>
          <p:cNvPr id="7" name="组合 1"/>
          <p:cNvGrpSpPr/>
          <p:nvPr/>
        </p:nvGrpSpPr>
        <p:grpSpPr>
          <a:xfrm>
            <a:off x="1665495" y="1770486"/>
            <a:ext cx="8894350" cy="1913249"/>
            <a:chOff x="1459705" y="2190913"/>
            <a:chExt cx="6224590" cy="1338962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794911" y="2528495"/>
              <a:ext cx="657911" cy="6637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013013" y="2526222"/>
              <a:ext cx="657911" cy="663798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459705" y="2190913"/>
              <a:ext cx="1360138" cy="764959"/>
            </a:xfrm>
            <a:custGeom>
              <a:avLst/>
              <a:gdLst>
                <a:gd name="T0" fmla="*/ 583 w 597"/>
                <a:gd name="T1" fmla="*/ 291 h 333"/>
                <a:gd name="T2" fmla="*/ 291 w 597"/>
                <a:gd name="T3" fmla="*/ 0 h 333"/>
                <a:gd name="T4" fmla="*/ 0 w 597"/>
                <a:gd name="T5" fmla="*/ 291 h 333"/>
                <a:gd name="T6" fmla="*/ 49 w 597"/>
                <a:gd name="T7" fmla="*/ 291 h 333"/>
                <a:gd name="T8" fmla="*/ 291 w 597"/>
                <a:gd name="T9" fmla="*/ 49 h 333"/>
                <a:gd name="T10" fmla="*/ 534 w 597"/>
                <a:gd name="T11" fmla="*/ 291 h 333"/>
                <a:gd name="T12" fmla="*/ 520 w 597"/>
                <a:gd name="T13" fmla="*/ 291 h 333"/>
                <a:gd name="T14" fmla="*/ 559 w 597"/>
                <a:gd name="T15" fmla="*/ 333 h 333"/>
                <a:gd name="T16" fmla="*/ 597 w 597"/>
                <a:gd name="T17" fmla="*/ 291 h 333"/>
                <a:gd name="T18" fmla="*/ 583 w 597"/>
                <a:gd name="T19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7" h="333">
                  <a:moveTo>
                    <a:pt x="583" y="291"/>
                  </a:moveTo>
                  <a:cubicBezTo>
                    <a:pt x="583" y="130"/>
                    <a:pt x="453" y="0"/>
                    <a:pt x="291" y="0"/>
                  </a:cubicBezTo>
                  <a:cubicBezTo>
                    <a:pt x="130" y="0"/>
                    <a:pt x="0" y="130"/>
                    <a:pt x="0" y="291"/>
                  </a:cubicBezTo>
                  <a:cubicBezTo>
                    <a:pt x="49" y="291"/>
                    <a:pt x="49" y="291"/>
                    <a:pt x="49" y="291"/>
                  </a:cubicBezTo>
                  <a:cubicBezTo>
                    <a:pt x="49" y="157"/>
                    <a:pt x="158" y="49"/>
                    <a:pt x="291" y="49"/>
                  </a:cubicBezTo>
                  <a:cubicBezTo>
                    <a:pt x="425" y="49"/>
                    <a:pt x="534" y="157"/>
                    <a:pt x="534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97" y="291"/>
                    <a:pt x="597" y="291"/>
                    <a:pt x="597" y="291"/>
                  </a:cubicBezTo>
                  <a:lnTo>
                    <a:pt x="583" y="29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226569" y="2528495"/>
              <a:ext cx="659047" cy="6637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6659363" y="2528495"/>
              <a:ext cx="657911" cy="663798"/>
            </a:xfrm>
            <a:prstGeom prst="ellipse">
              <a:avLst/>
            </a:prstGeom>
            <a:solidFill>
              <a:srgbClr val="97C5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445807" y="2526222"/>
              <a:ext cx="657911" cy="663798"/>
            </a:xfrm>
            <a:prstGeom prst="ellipse">
              <a:avLst/>
            </a:prstGeom>
            <a:solidFill>
              <a:srgbClr val="F37A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3894772" y="2190913"/>
              <a:ext cx="1356728" cy="764959"/>
            </a:xfrm>
            <a:custGeom>
              <a:avLst/>
              <a:gdLst>
                <a:gd name="T0" fmla="*/ 582 w 596"/>
                <a:gd name="T1" fmla="*/ 291 h 333"/>
                <a:gd name="T2" fmla="*/ 291 w 596"/>
                <a:gd name="T3" fmla="*/ 0 h 333"/>
                <a:gd name="T4" fmla="*/ 0 w 596"/>
                <a:gd name="T5" fmla="*/ 266 h 333"/>
                <a:gd name="T6" fmla="*/ 24 w 596"/>
                <a:gd name="T7" fmla="*/ 240 h 333"/>
                <a:gd name="T8" fmla="*/ 49 w 596"/>
                <a:gd name="T9" fmla="*/ 268 h 333"/>
                <a:gd name="T10" fmla="*/ 291 w 596"/>
                <a:gd name="T11" fmla="*/ 49 h 333"/>
                <a:gd name="T12" fmla="*/ 533 w 596"/>
                <a:gd name="T13" fmla="*/ 291 h 333"/>
                <a:gd name="T14" fmla="*/ 520 w 596"/>
                <a:gd name="T15" fmla="*/ 291 h 333"/>
                <a:gd name="T16" fmla="*/ 558 w 596"/>
                <a:gd name="T17" fmla="*/ 333 h 333"/>
                <a:gd name="T18" fmla="*/ 596 w 596"/>
                <a:gd name="T19" fmla="*/ 291 h 333"/>
                <a:gd name="T20" fmla="*/ 582 w 596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82" y="291"/>
                  </a:moveTo>
                  <a:cubicBezTo>
                    <a:pt x="582" y="130"/>
                    <a:pt x="452" y="0"/>
                    <a:pt x="291" y="0"/>
                  </a:cubicBezTo>
                  <a:cubicBezTo>
                    <a:pt x="138" y="0"/>
                    <a:pt x="13" y="117"/>
                    <a:pt x="0" y="26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49" y="268"/>
                    <a:pt x="49" y="268"/>
                    <a:pt x="49" y="268"/>
                  </a:cubicBezTo>
                  <a:cubicBezTo>
                    <a:pt x="61" y="145"/>
                    <a:pt x="165" y="49"/>
                    <a:pt x="291" y="49"/>
                  </a:cubicBezTo>
                  <a:cubicBezTo>
                    <a:pt x="425" y="49"/>
                    <a:pt x="533" y="157"/>
                    <a:pt x="533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8" y="333"/>
                    <a:pt x="558" y="333"/>
                    <a:pt x="558" y="333"/>
                  </a:cubicBezTo>
                  <a:cubicBezTo>
                    <a:pt x="596" y="291"/>
                    <a:pt x="596" y="291"/>
                    <a:pt x="596" y="291"/>
                  </a:cubicBezTo>
                  <a:lnTo>
                    <a:pt x="582" y="291"/>
                  </a:lnTo>
                  <a:close/>
                </a:path>
              </a:pathLst>
            </a:custGeom>
            <a:solidFill>
              <a:srgbClr val="FFC0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677807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" y="216"/>
                    <a:pt x="138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6328702" y="2190913"/>
              <a:ext cx="1355593" cy="764959"/>
            </a:xfrm>
            <a:custGeom>
              <a:avLst/>
              <a:gdLst>
                <a:gd name="T0" fmla="*/ 581 w 595"/>
                <a:gd name="T1" fmla="*/ 291 h 333"/>
                <a:gd name="T2" fmla="*/ 290 w 595"/>
                <a:gd name="T3" fmla="*/ 0 h 333"/>
                <a:gd name="T4" fmla="*/ 0 w 595"/>
                <a:gd name="T5" fmla="*/ 263 h 333"/>
                <a:gd name="T6" fmla="*/ 23 w 595"/>
                <a:gd name="T7" fmla="*/ 238 h 333"/>
                <a:gd name="T8" fmla="*/ 49 w 595"/>
                <a:gd name="T9" fmla="*/ 266 h 333"/>
                <a:gd name="T10" fmla="*/ 290 w 595"/>
                <a:gd name="T11" fmla="*/ 49 h 333"/>
                <a:gd name="T12" fmla="*/ 532 w 595"/>
                <a:gd name="T13" fmla="*/ 291 h 333"/>
                <a:gd name="T14" fmla="*/ 519 w 595"/>
                <a:gd name="T15" fmla="*/ 291 h 333"/>
                <a:gd name="T16" fmla="*/ 557 w 595"/>
                <a:gd name="T17" fmla="*/ 333 h 333"/>
                <a:gd name="T18" fmla="*/ 595 w 595"/>
                <a:gd name="T19" fmla="*/ 291 h 333"/>
                <a:gd name="T20" fmla="*/ 581 w 595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5" h="333">
                  <a:moveTo>
                    <a:pt x="581" y="291"/>
                  </a:moveTo>
                  <a:cubicBezTo>
                    <a:pt x="581" y="130"/>
                    <a:pt x="451" y="0"/>
                    <a:pt x="290" y="0"/>
                  </a:cubicBezTo>
                  <a:cubicBezTo>
                    <a:pt x="138" y="0"/>
                    <a:pt x="14" y="115"/>
                    <a:pt x="0" y="263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62" y="144"/>
                    <a:pt x="165" y="49"/>
                    <a:pt x="290" y="49"/>
                  </a:cubicBezTo>
                  <a:cubicBezTo>
                    <a:pt x="424" y="49"/>
                    <a:pt x="532" y="157"/>
                    <a:pt x="532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57" y="333"/>
                    <a:pt x="557" y="333"/>
                    <a:pt x="557" y="333"/>
                  </a:cubicBezTo>
                  <a:cubicBezTo>
                    <a:pt x="595" y="291"/>
                    <a:pt x="595" y="291"/>
                    <a:pt x="595" y="291"/>
                  </a:cubicBezTo>
                  <a:lnTo>
                    <a:pt x="581" y="291"/>
                  </a:lnTo>
                  <a:close/>
                </a:path>
              </a:pathLst>
            </a:custGeom>
            <a:solidFill>
              <a:srgbClr val="97C5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110601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216"/>
                    <a:pt x="139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F37A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6876704" y="2611074"/>
              <a:ext cx="225070" cy="206452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4477872" y="2606267"/>
              <a:ext cx="188256" cy="207964"/>
            </a:xfrm>
            <a:custGeom>
              <a:avLst/>
              <a:gdLst>
                <a:gd name="T0" fmla="*/ 47 w 115"/>
                <a:gd name="T1" fmla="*/ 61 h 126"/>
                <a:gd name="T2" fmla="*/ 47 w 115"/>
                <a:gd name="T3" fmla="*/ 58 h 126"/>
                <a:gd name="T4" fmla="*/ 50 w 115"/>
                <a:gd name="T5" fmla="*/ 55 h 126"/>
                <a:gd name="T6" fmla="*/ 54 w 115"/>
                <a:gd name="T7" fmla="*/ 55 h 126"/>
                <a:gd name="T8" fmla="*/ 62 w 115"/>
                <a:gd name="T9" fmla="*/ 55 h 126"/>
                <a:gd name="T10" fmla="*/ 66 w 115"/>
                <a:gd name="T11" fmla="*/ 56 h 126"/>
                <a:gd name="T12" fmla="*/ 70 w 115"/>
                <a:gd name="T13" fmla="*/ 61 h 126"/>
                <a:gd name="T14" fmla="*/ 70 w 115"/>
                <a:gd name="T15" fmla="*/ 52 h 126"/>
                <a:gd name="T16" fmla="*/ 60 w 115"/>
                <a:gd name="T17" fmla="*/ 49 h 126"/>
                <a:gd name="T18" fmla="*/ 57 w 115"/>
                <a:gd name="T19" fmla="*/ 44 h 126"/>
                <a:gd name="T20" fmla="*/ 54 w 115"/>
                <a:gd name="T21" fmla="*/ 49 h 126"/>
                <a:gd name="T22" fmla="*/ 43 w 115"/>
                <a:gd name="T23" fmla="*/ 52 h 126"/>
                <a:gd name="T24" fmla="*/ 41 w 115"/>
                <a:gd name="T25" fmla="*/ 61 h 126"/>
                <a:gd name="T26" fmla="*/ 41 w 115"/>
                <a:gd name="T27" fmla="*/ 64 h 126"/>
                <a:gd name="T28" fmla="*/ 41 w 115"/>
                <a:gd name="T29" fmla="*/ 68 h 126"/>
                <a:gd name="T30" fmla="*/ 49 w 115"/>
                <a:gd name="T31" fmla="*/ 76 h 126"/>
                <a:gd name="T32" fmla="*/ 52 w 115"/>
                <a:gd name="T33" fmla="*/ 76 h 126"/>
                <a:gd name="T34" fmla="*/ 60 w 115"/>
                <a:gd name="T35" fmla="*/ 76 h 126"/>
                <a:gd name="T36" fmla="*/ 64 w 115"/>
                <a:gd name="T37" fmla="*/ 76 h 126"/>
                <a:gd name="T38" fmla="*/ 67 w 115"/>
                <a:gd name="T39" fmla="*/ 79 h 126"/>
                <a:gd name="T40" fmla="*/ 66 w 115"/>
                <a:gd name="T41" fmla="*/ 91 h 126"/>
                <a:gd name="T42" fmla="*/ 63 w 115"/>
                <a:gd name="T43" fmla="*/ 92 h 126"/>
                <a:gd name="T44" fmla="*/ 54 w 115"/>
                <a:gd name="T45" fmla="*/ 92 h 126"/>
                <a:gd name="T46" fmla="*/ 50 w 115"/>
                <a:gd name="T47" fmla="*/ 92 h 126"/>
                <a:gd name="T48" fmla="*/ 47 w 115"/>
                <a:gd name="T49" fmla="*/ 89 h 126"/>
                <a:gd name="T50" fmla="*/ 41 w 115"/>
                <a:gd name="T51" fmla="*/ 89 h 126"/>
                <a:gd name="T52" fmla="*/ 50 w 115"/>
                <a:gd name="T53" fmla="*/ 98 h 126"/>
                <a:gd name="T54" fmla="*/ 54 w 115"/>
                <a:gd name="T55" fmla="*/ 100 h 126"/>
                <a:gd name="T56" fmla="*/ 60 w 115"/>
                <a:gd name="T57" fmla="*/ 100 h 126"/>
                <a:gd name="T58" fmla="*/ 64 w 115"/>
                <a:gd name="T59" fmla="*/ 98 h 126"/>
                <a:gd name="T60" fmla="*/ 73 w 115"/>
                <a:gd name="T61" fmla="*/ 89 h 126"/>
                <a:gd name="T62" fmla="*/ 73 w 115"/>
                <a:gd name="T63" fmla="*/ 82 h 126"/>
                <a:gd name="T64" fmla="*/ 70 w 115"/>
                <a:gd name="T65" fmla="*/ 73 h 126"/>
                <a:gd name="T66" fmla="*/ 64 w 115"/>
                <a:gd name="T67" fmla="*/ 70 h 126"/>
                <a:gd name="T68" fmla="*/ 60 w 115"/>
                <a:gd name="T69" fmla="*/ 70 h 126"/>
                <a:gd name="T70" fmla="*/ 52 w 115"/>
                <a:gd name="T71" fmla="*/ 70 h 126"/>
                <a:gd name="T72" fmla="*/ 48 w 115"/>
                <a:gd name="T73" fmla="*/ 70 h 126"/>
                <a:gd name="T74" fmla="*/ 47 w 115"/>
                <a:gd name="T75" fmla="*/ 65 h 126"/>
                <a:gd name="T76" fmla="*/ 113 w 115"/>
                <a:gd name="T77" fmla="*/ 118 h 126"/>
                <a:gd name="T78" fmla="*/ 107 w 115"/>
                <a:gd name="T79" fmla="*/ 105 h 126"/>
                <a:gd name="T80" fmla="*/ 104 w 115"/>
                <a:gd name="T81" fmla="*/ 67 h 126"/>
                <a:gd name="T82" fmla="*/ 75 w 115"/>
                <a:gd name="T83" fmla="*/ 24 h 126"/>
                <a:gd name="T84" fmla="*/ 80 w 115"/>
                <a:gd name="T85" fmla="*/ 8 h 126"/>
                <a:gd name="T86" fmla="*/ 76 w 115"/>
                <a:gd name="T87" fmla="*/ 0 h 126"/>
                <a:gd name="T88" fmla="*/ 34 w 115"/>
                <a:gd name="T89" fmla="*/ 1 h 126"/>
                <a:gd name="T90" fmla="*/ 47 w 115"/>
                <a:gd name="T91" fmla="*/ 21 h 126"/>
                <a:gd name="T92" fmla="*/ 24 w 115"/>
                <a:gd name="T93" fmla="*/ 34 h 126"/>
                <a:gd name="T94" fmla="*/ 10 w 115"/>
                <a:gd name="T95" fmla="*/ 67 h 126"/>
                <a:gd name="T96" fmla="*/ 7 w 115"/>
                <a:gd name="T97" fmla="*/ 105 h 126"/>
                <a:gd name="T98" fmla="*/ 0 w 115"/>
                <a:gd name="T99" fmla="*/ 121 h 126"/>
                <a:gd name="T100" fmla="*/ 109 w 115"/>
                <a:gd name="T101" fmla="*/ 126 h 126"/>
                <a:gd name="T102" fmla="*/ 112 w 115"/>
                <a:gd name="T103" fmla="*/ 125 h 126"/>
                <a:gd name="T104" fmla="*/ 65 w 115"/>
                <a:gd name="T105" fmla="*/ 9 h 126"/>
                <a:gd name="T106" fmla="*/ 57 w 115"/>
                <a:gd name="T107" fmla="*/ 17 h 126"/>
                <a:gd name="T108" fmla="*/ 65 w 115"/>
                <a:gd name="T109" fmla="*/ 9 h 126"/>
                <a:gd name="T110" fmla="*/ 13 w 115"/>
                <a:gd name="T111" fmla="*/ 116 h 126"/>
                <a:gd name="T112" fmla="*/ 20 w 115"/>
                <a:gd name="T113" fmla="*/ 90 h 126"/>
                <a:gd name="T114" fmla="*/ 22 w 115"/>
                <a:gd name="T115" fmla="*/ 53 h 126"/>
                <a:gd name="T116" fmla="*/ 43 w 115"/>
                <a:gd name="T117" fmla="*/ 33 h 126"/>
                <a:gd name="T118" fmla="*/ 57 w 115"/>
                <a:gd name="T119" fmla="*/ 30 h 126"/>
                <a:gd name="T120" fmla="*/ 83 w 115"/>
                <a:gd name="T121" fmla="*/ 41 h 126"/>
                <a:gd name="T122" fmla="*/ 94 w 115"/>
                <a:gd name="T123" fmla="*/ 90 h 126"/>
                <a:gd name="T124" fmla="*/ 101 w 115"/>
                <a:gd name="T125" fmla="*/ 11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126">
                  <a:moveTo>
                    <a:pt x="47" y="64"/>
                  </a:move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8" y="55"/>
                    <a:pt x="49" y="55"/>
                    <a:pt x="50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5" y="55"/>
                    <a:pt x="66" y="55"/>
                    <a:pt x="66" y="56"/>
                  </a:cubicBezTo>
                  <a:cubicBezTo>
                    <a:pt x="67" y="56"/>
                    <a:pt x="67" y="57"/>
                    <a:pt x="67" y="58"/>
                  </a:cubicBezTo>
                  <a:cubicBezTo>
                    <a:pt x="67" y="60"/>
                    <a:pt x="68" y="61"/>
                    <a:pt x="70" y="61"/>
                  </a:cubicBezTo>
                  <a:cubicBezTo>
                    <a:pt x="72" y="61"/>
                    <a:pt x="73" y="60"/>
                    <a:pt x="73" y="58"/>
                  </a:cubicBezTo>
                  <a:cubicBezTo>
                    <a:pt x="73" y="56"/>
                    <a:pt x="72" y="53"/>
                    <a:pt x="70" y="52"/>
                  </a:cubicBezTo>
                  <a:cubicBezTo>
                    <a:pt x="69" y="50"/>
                    <a:pt x="66" y="49"/>
                    <a:pt x="6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5"/>
                    <a:pt x="58" y="44"/>
                    <a:pt x="57" y="44"/>
                  </a:cubicBezTo>
                  <a:cubicBezTo>
                    <a:pt x="55" y="44"/>
                    <a:pt x="54" y="45"/>
                    <a:pt x="54" y="47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7" y="49"/>
                    <a:pt x="45" y="50"/>
                    <a:pt x="43" y="52"/>
                  </a:cubicBezTo>
                  <a:cubicBezTo>
                    <a:pt x="42" y="53"/>
                    <a:pt x="41" y="56"/>
                    <a:pt x="41" y="58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70"/>
                    <a:pt x="42" y="72"/>
                    <a:pt x="43" y="74"/>
                  </a:cubicBezTo>
                  <a:cubicBezTo>
                    <a:pt x="45" y="75"/>
                    <a:pt x="47" y="76"/>
                    <a:pt x="49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5" y="76"/>
                    <a:pt x="66" y="77"/>
                    <a:pt x="66" y="77"/>
                  </a:cubicBezTo>
                  <a:cubicBezTo>
                    <a:pt x="67" y="78"/>
                    <a:pt x="67" y="79"/>
                    <a:pt x="67" y="79"/>
                  </a:cubicBezTo>
                  <a:cubicBezTo>
                    <a:pt x="67" y="83"/>
                    <a:pt x="67" y="86"/>
                    <a:pt x="67" y="89"/>
                  </a:cubicBezTo>
                  <a:cubicBezTo>
                    <a:pt x="67" y="90"/>
                    <a:pt x="67" y="90"/>
                    <a:pt x="66" y="91"/>
                  </a:cubicBezTo>
                  <a:cubicBezTo>
                    <a:pt x="66" y="92"/>
                    <a:pt x="65" y="92"/>
                    <a:pt x="64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8" y="92"/>
                    <a:pt x="47" y="91"/>
                  </a:cubicBezTo>
                  <a:cubicBezTo>
                    <a:pt x="47" y="90"/>
                    <a:pt x="47" y="90"/>
                    <a:pt x="47" y="89"/>
                  </a:cubicBezTo>
                  <a:cubicBezTo>
                    <a:pt x="47" y="87"/>
                    <a:pt x="45" y="86"/>
                    <a:pt x="44" y="86"/>
                  </a:cubicBezTo>
                  <a:cubicBezTo>
                    <a:pt x="42" y="86"/>
                    <a:pt x="41" y="87"/>
                    <a:pt x="41" y="89"/>
                  </a:cubicBezTo>
                  <a:cubicBezTo>
                    <a:pt x="41" y="91"/>
                    <a:pt x="42" y="94"/>
                    <a:pt x="43" y="95"/>
                  </a:cubicBezTo>
                  <a:cubicBezTo>
                    <a:pt x="45" y="97"/>
                    <a:pt x="47" y="98"/>
                    <a:pt x="50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102"/>
                    <a:pt x="55" y="103"/>
                    <a:pt x="57" y="103"/>
                  </a:cubicBezTo>
                  <a:cubicBezTo>
                    <a:pt x="58" y="103"/>
                    <a:pt x="60" y="102"/>
                    <a:pt x="60" y="10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6" y="98"/>
                    <a:pt x="69" y="97"/>
                    <a:pt x="70" y="95"/>
                  </a:cubicBezTo>
                  <a:cubicBezTo>
                    <a:pt x="72" y="94"/>
                    <a:pt x="73" y="91"/>
                    <a:pt x="73" y="89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2" y="75"/>
                    <a:pt x="70" y="73"/>
                  </a:cubicBezTo>
                  <a:cubicBezTo>
                    <a:pt x="69" y="72"/>
                    <a:pt x="67" y="71"/>
                    <a:pt x="64" y="71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70"/>
                    <a:pt x="48" y="70"/>
                    <a:pt x="48" y="70"/>
                  </a:cubicBezTo>
                  <a:cubicBezTo>
                    <a:pt x="47" y="69"/>
                    <a:pt x="47" y="68"/>
                    <a:pt x="47" y="68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4"/>
                    <a:pt x="47" y="64"/>
                    <a:pt x="47" y="64"/>
                  </a:cubicBezTo>
                  <a:close/>
                  <a:moveTo>
                    <a:pt x="113" y="118"/>
                  </a:moveTo>
                  <a:cubicBezTo>
                    <a:pt x="113" y="118"/>
                    <a:pt x="113" y="118"/>
                    <a:pt x="113" y="118"/>
                  </a:cubicBezTo>
                  <a:cubicBezTo>
                    <a:pt x="111" y="115"/>
                    <a:pt x="108" y="110"/>
                    <a:pt x="107" y="105"/>
                  </a:cubicBezTo>
                  <a:cubicBezTo>
                    <a:pt x="105" y="100"/>
                    <a:pt x="104" y="95"/>
                    <a:pt x="104" y="9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54"/>
                    <a:pt x="99" y="42"/>
                    <a:pt x="90" y="34"/>
                  </a:cubicBezTo>
                  <a:cubicBezTo>
                    <a:pt x="85" y="29"/>
                    <a:pt x="80" y="26"/>
                    <a:pt x="75" y="24"/>
                  </a:cubicBezTo>
                  <a:cubicBezTo>
                    <a:pt x="72" y="23"/>
                    <a:pt x="69" y="22"/>
                    <a:pt x="67" y="2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7"/>
                    <a:pt x="81" y="6"/>
                    <a:pt x="81" y="5"/>
                  </a:cubicBezTo>
                  <a:cubicBezTo>
                    <a:pt x="81" y="2"/>
                    <a:pt x="79" y="0"/>
                    <a:pt x="7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2" y="3"/>
                    <a:pt x="32" y="6"/>
                    <a:pt x="34" y="8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4" y="22"/>
                    <a:pt x="42" y="23"/>
                    <a:pt x="39" y="24"/>
                  </a:cubicBezTo>
                  <a:cubicBezTo>
                    <a:pt x="33" y="26"/>
                    <a:pt x="28" y="29"/>
                    <a:pt x="24" y="34"/>
                  </a:cubicBezTo>
                  <a:cubicBezTo>
                    <a:pt x="19" y="38"/>
                    <a:pt x="16" y="43"/>
                    <a:pt x="13" y="49"/>
                  </a:cubicBezTo>
                  <a:cubicBezTo>
                    <a:pt x="11" y="55"/>
                    <a:pt x="10" y="61"/>
                    <a:pt x="10" y="67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5"/>
                    <a:pt x="9" y="100"/>
                    <a:pt x="7" y="105"/>
                  </a:cubicBezTo>
                  <a:cubicBezTo>
                    <a:pt x="5" y="110"/>
                    <a:pt x="3" y="115"/>
                    <a:pt x="1" y="118"/>
                  </a:cubicBezTo>
                  <a:cubicBezTo>
                    <a:pt x="0" y="119"/>
                    <a:pt x="0" y="120"/>
                    <a:pt x="0" y="121"/>
                  </a:cubicBezTo>
                  <a:cubicBezTo>
                    <a:pt x="0" y="124"/>
                    <a:pt x="2" y="126"/>
                    <a:pt x="5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0" y="126"/>
                    <a:pt x="111" y="126"/>
                    <a:pt x="112" y="125"/>
                  </a:cubicBezTo>
                  <a:cubicBezTo>
                    <a:pt x="114" y="123"/>
                    <a:pt x="115" y="120"/>
                    <a:pt x="113" y="118"/>
                  </a:cubicBezTo>
                  <a:close/>
                  <a:moveTo>
                    <a:pt x="65" y="9"/>
                  </a:moveTo>
                  <a:cubicBezTo>
                    <a:pt x="65" y="9"/>
                    <a:pt x="65" y="9"/>
                    <a:pt x="65" y="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13" y="116"/>
                  </a:moveTo>
                  <a:cubicBezTo>
                    <a:pt x="13" y="116"/>
                    <a:pt x="13" y="116"/>
                    <a:pt x="13" y="116"/>
                  </a:cubicBezTo>
                  <a:cubicBezTo>
                    <a:pt x="14" y="114"/>
                    <a:pt x="15" y="111"/>
                    <a:pt x="16" y="108"/>
                  </a:cubicBezTo>
                  <a:cubicBezTo>
                    <a:pt x="18" y="102"/>
                    <a:pt x="20" y="96"/>
                    <a:pt x="20" y="90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2"/>
                    <a:pt x="21" y="57"/>
                    <a:pt x="22" y="53"/>
                  </a:cubicBezTo>
                  <a:cubicBezTo>
                    <a:pt x="24" y="48"/>
                    <a:pt x="27" y="44"/>
                    <a:pt x="30" y="41"/>
                  </a:cubicBezTo>
                  <a:cubicBezTo>
                    <a:pt x="34" y="37"/>
                    <a:pt x="38" y="34"/>
                    <a:pt x="43" y="33"/>
                  </a:cubicBezTo>
                  <a:cubicBezTo>
                    <a:pt x="47" y="31"/>
                    <a:pt x="52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2" y="30"/>
                    <a:pt x="67" y="31"/>
                    <a:pt x="71" y="33"/>
                  </a:cubicBezTo>
                  <a:cubicBezTo>
                    <a:pt x="75" y="34"/>
                    <a:pt x="79" y="37"/>
                    <a:pt x="83" y="41"/>
                  </a:cubicBezTo>
                  <a:cubicBezTo>
                    <a:pt x="90" y="48"/>
                    <a:pt x="94" y="57"/>
                    <a:pt x="94" y="67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4" y="96"/>
                    <a:pt x="95" y="102"/>
                    <a:pt x="97" y="108"/>
                  </a:cubicBezTo>
                  <a:cubicBezTo>
                    <a:pt x="98" y="111"/>
                    <a:pt x="99" y="114"/>
                    <a:pt x="101" y="116"/>
                  </a:cubicBezTo>
                  <a:cubicBezTo>
                    <a:pt x="13" y="116"/>
                    <a:pt x="13" y="116"/>
                    <a:pt x="13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3260208" y="2619744"/>
              <a:ext cx="169168" cy="194487"/>
            </a:xfrm>
            <a:custGeom>
              <a:avLst/>
              <a:gdLst>
                <a:gd name="T0" fmla="*/ 27 w 110"/>
                <a:gd name="T1" fmla="*/ 90 h 126"/>
                <a:gd name="T2" fmla="*/ 27 w 110"/>
                <a:gd name="T3" fmla="*/ 96 h 126"/>
                <a:gd name="T4" fmla="*/ 86 w 110"/>
                <a:gd name="T5" fmla="*/ 93 h 126"/>
                <a:gd name="T6" fmla="*/ 24 w 110"/>
                <a:gd name="T7" fmla="*/ 52 h 126"/>
                <a:gd name="T8" fmla="*/ 27 w 110"/>
                <a:gd name="T9" fmla="*/ 55 h 126"/>
                <a:gd name="T10" fmla="*/ 86 w 110"/>
                <a:gd name="T11" fmla="*/ 52 h 126"/>
                <a:gd name="T12" fmla="*/ 27 w 110"/>
                <a:gd name="T13" fmla="*/ 49 h 126"/>
                <a:gd name="T14" fmla="*/ 109 w 110"/>
                <a:gd name="T15" fmla="*/ 36 h 126"/>
                <a:gd name="T16" fmla="*/ 74 w 110"/>
                <a:gd name="T17" fmla="*/ 1 h 126"/>
                <a:gd name="T18" fmla="*/ 13 w 110"/>
                <a:gd name="T19" fmla="*/ 0 h 126"/>
                <a:gd name="T20" fmla="*/ 0 w 110"/>
                <a:gd name="T21" fmla="*/ 13 h 126"/>
                <a:gd name="T22" fmla="*/ 4 w 110"/>
                <a:gd name="T23" fmla="*/ 122 h 126"/>
                <a:gd name="T24" fmla="*/ 13 w 110"/>
                <a:gd name="T25" fmla="*/ 126 h 126"/>
                <a:gd name="T26" fmla="*/ 106 w 110"/>
                <a:gd name="T27" fmla="*/ 122 h 126"/>
                <a:gd name="T28" fmla="*/ 110 w 110"/>
                <a:gd name="T29" fmla="*/ 113 h 126"/>
                <a:gd name="T30" fmla="*/ 109 w 110"/>
                <a:gd name="T31" fmla="*/ 36 h 126"/>
                <a:gd name="T32" fmla="*/ 73 w 110"/>
                <a:gd name="T33" fmla="*/ 14 h 126"/>
                <a:gd name="T34" fmla="*/ 79 w 110"/>
                <a:gd name="T35" fmla="*/ 37 h 126"/>
                <a:gd name="T36" fmla="*/ 75 w 110"/>
                <a:gd name="T37" fmla="*/ 35 h 126"/>
                <a:gd name="T38" fmla="*/ 73 w 110"/>
                <a:gd name="T39" fmla="*/ 14 h 126"/>
                <a:gd name="T40" fmla="*/ 101 w 110"/>
                <a:gd name="T41" fmla="*/ 113 h 126"/>
                <a:gd name="T42" fmla="*/ 100 w 110"/>
                <a:gd name="T43" fmla="*/ 115 h 126"/>
                <a:gd name="T44" fmla="*/ 13 w 110"/>
                <a:gd name="T45" fmla="*/ 116 h 126"/>
                <a:gd name="T46" fmla="*/ 10 w 110"/>
                <a:gd name="T47" fmla="*/ 113 h 126"/>
                <a:gd name="T48" fmla="*/ 11 w 110"/>
                <a:gd name="T49" fmla="*/ 10 h 126"/>
                <a:gd name="T50" fmla="*/ 68 w 110"/>
                <a:gd name="T51" fmla="*/ 9 h 126"/>
                <a:gd name="T52" fmla="*/ 71 w 110"/>
                <a:gd name="T53" fmla="*/ 39 h 126"/>
                <a:gd name="T54" fmla="*/ 79 w 110"/>
                <a:gd name="T55" fmla="*/ 43 h 126"/>
                <a:gd name="T56" fmla="*/ 101 w 110"/>
                <a:gd name="T57" fmla="*/ 113 h 126"/>
                <a:gd name="T58" fmla="*/ 83 w 110"/>
                <a:gd name="T59" fmla="*/ 70 h 126"/>
                <a:gd name="T60" fmla="*/ 24 w 110"/>
                <a:gd name="T61" fmla="*/ 73 h 126"/>
                <a:gd name="T62" fmla="*/ 83 w 110"/>
                <a:gd name="T63" fmla="*/ 76 h 126"/>
                <a:gd name="T64" fmla="*/ 83 w 110"/>
                <a:gd name="T65" fmla="*/ 7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83" y="90"/>
                  </a:moveTo>
                  <a:cubicBezTo>
                    <a:pt x="27" y="90"/>
                    <a:pt x="27" y="90"/>
                    <a:pt x="27" y="90"/>
                  </a:cubicBezTo>
                  <a:cubicBezTo>
                    <a:pt x="25" y="90"/>
                    <a:pt x="24" y="92"/>
                    <a:pt x="24" y="93"/>
                  </a:cubicBezTo>
                  <a:cubicBezTo>
                    <a:pt x="24" y="95"/>
                    <a:pt x="25" y="96"/>
                    <a:pt x="27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92"/>
                    <a:pt x="85" y="90"/>
                    <a:pt x="83" y="90"/>
                  </a:cubicBezTo>
                  <a:close/>
                  <a:moveTo>
                    <a:pt x="24" y="52"/>
                  </a:move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5" y="55"/>
                    <a:pt x="27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5" y="55"/>
                    <a:pt x="86" y="54"/>
                    <a:pt x="86" y="52"/>
                  </a:cubicBezTo>
                  <a:cubicBezTo>
                    <a:pt x="86" y="51"/>
                    <a:pt x="85" y="49"/>
                    <a:pt x="83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9"/>
                    <a:pt x="24" y="51"/>
                    <a:pt x="24" y="52"/>
                  </a:cubicBezTo>
                  <a:close/>
                  <a:moveTo>
                    <a:pt x="109" y="36"/>
                  </a:moveTo>
                  <a:cubicBezTo>
                    <a:pt x="109" y="36"/>
                    <a:pt x="109" y="36"/>
                    <a:pt x="109" y="36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1" y="120"/>
                    <a:pt x="4" y="122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6" y="124"/>
                    <a:pt x="9" y="126"/>
                    <a:pt x="13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101" y="126"/>
                    <a:pt x="104" y="124"/>
                    <a:pt x="106" y="122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10" y="116"/>
                    <a:pt x="110" y="113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8"/>
                    <a:pt x="110" y="37"/>
                    <a:pt x="109" y="36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7" y="37"/>
                    <a:pt x="76" y="36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4"/>
                    <a:pt x="73" y="33"/>
                    <a:pt x="73" y="31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101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0" y="115"/>
                    <a:pt x="100" y="115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99" y="116"/>
                    <a:pt x="98" y="116"/>
                    <a:pt x="97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2" y="116"/>
                    <a:pt x="11" y="116"/>
                    <a:pt x="11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0"/>
                  </a:cubicBezTo>
                  <a:cubicBezTo>
                    <a:pt x="11" y="10"/>
                    <a:pt x="12" y="9"/>
                    <a:pt x="13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4"/>
                    <a:pt x="69" y="37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3" y="41"/>
                    <a:pt x="75" y="43"/>
                    <a:pt x="79" y="43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1" y="113"/>
                    <a:pt x="101" y="113"/>
                    <a:pt x="101" y="113"/>
                  </a:cubicBezTo>
                  <a:close/>
                  <a:moveTo>
                    <a:pt x="83" y="70"/>
                  </a:moveTo>
                  <a:cubicBezTo>
                    <a:pt x="83" y="70"/>
                    <a:pt x="83" y="70"/>
                    <a:pt x="83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5" y="70"/>
                    <a:pt x="24" y="71"/>
                    <a:pt x="24" y="73"/>
                  </a:cubicBezTo>
                  <a:cubicBezTo>
                    <a:pt x="24" y="74"/>
                    <a:pt x="25" y="76"/>
                    <a:pt x="27" y="76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5" y="76"/>
                    <a:pt x="86" y="74"/>
                    <a:pt x="86" y="73"/>
                  </a:cubicBezTo>
                  <a:cubicBezTo>
                    <a:pt x="86" y="71"/>
                    <a:pt x="85" y="70"/>
                    <a:pt x="8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5" name="Freeform 18"/>
          <p:cNvSpPr>
            <a:spLocks noEditPoints="1"/>
          </p:cNvSpPr>
          <p:nvPr/>
        </p:nvSpPr>
        <p:spPr bwMode="auto">
          <a:xfrm>
            <a:off x="2519680" y="2410066"/>
            <a:ext cx="201908" cy="257790"/>
          </a:xfrm>
          <a:custGeom>
            <a:avLst/>
            <a:gdLst>
              <a:gd name="T0" fmla="*/ 5 w 99"/>
              <a:gd name="T1" fmla="*/ 0 h 126"/>
              <a:gd name="T2" fmla="*/ 94 w 99"/>
              <a:gd name="T3" fmla="*/ 9 h 126"/>
              <a:gd name="T4" fmla="*/ 81 w 99"/>
              <a:gd name="T5" fmla="*/ 46 h 126"/>
              <a:gd name="T6" fmla="*/ 81 w 99"/>
              <a:gd name="T7" fmla="*/ 82 h 126"/>
              <a:gd name="T8" fmla="*/ 99 w 99"/>
              <a:gd name="T9" fmla="*/ 121 h 126"/>
              <a:gd name="T10" fmla="*/ 0 w 99"/>
              <a:gd name="T11" fmla="*/ 121 h 126"/>
              <a:gd name="T12" fmla="*/ 18 w 99"/>
              <a:gd name="T13" fmla="*/ 82 h 126"/>
              <a:gd name="T14" fmla="*/ 18 w 99"/>
              <a:gd name="T15" fmla="*/ 46 h 126"/>
              <a:gd name="T16" fmla="*/ 5 w 99"/>
              <a:gd name="T17" fmla="*/ 9 h 126"/>
              <a:gd name="T18" fmla="*/ 67 w 99"/>
              <a:gd name="T19" fmla="*/ 94 h 126"/>
              <a:gd name="T20" fmla="*/ 15 w 99"/>
              <a:gd name="T21" fmla="*/ 116 h 126"/>
              <a:gd name="T22" fmla="*/ 17 w 99"/>
              <a:gd name="T23" fmla="*/ 100 h 126"/>
              <a:gd name="T24" fmla="*/ 70 w 99"/>
              <a:gd name="T25" fmla="*/ 89 h 126"/>
              <a:gd name="T26" fmla="*/ 76 w 99"/>
              <a:gd name="T27" fmla="*/ 85 h 126"/>
              <a:gd name="T28" fmla="*/ 53 w 99"/>
              <a:gd name="T29" fmla="*/ 66 h 126"/>
              <a:gd name="T30" fmla="*/ 52 w 99"/>
              <a:gd name="T31" fmla="*/ 66 h 126"/>
              <a:gd name="T32" fmla="*/ 52 w 99"/>
              <a:gd name="T33" fmla="*/ 66 h 126"/>
              <a:gd name="T34" fmla="*/ 51 w 99"/>
              <a:gd name="T35" fmla="*/ 64 h 126"/>
              <a:gd name="T36" fmla="*/ 51 w 99"/>
              <a:gd name="T37" fmla="*/ 64 h 126"/>
              <a:gd name="T38" fmla="*/ 51 w 99"/>
              <a:gd name="T39" fmla="*/ 63 h 126"/>
              <a:gd name="T40" fmla="*/ 51 w 99"/>
              <a:gd name="T41" fmla="*/ 62 h 126"/>
              <a:gd name="T42" fmla="*/ 52 w 99"/>
              <a:gd name="T43" fmla="*/ 62 h 126"/>
              <a:gd name="T44" fmla="*/ 52 w 99"/>
              <a:gd name="T45" fmla="*/ 61 h 126"/>
              <a:gd name="T46" fmla="*/ 53 w 99"/>
              <a:gd name="T47" fmla="*/ 61 h 126"/>
              <a:gd name="T48" fmla="*/ 84 w 99"/>
              <a:gd name="T49" fmla="*/ 9 h 126"/>
              <a:gd name="T50" fmla="*/ 23 w 99"/>
              <a:gd name="T51" fmla="*/ 43 h 126"/>
              <a:gd name="T52" fmla="*/ 46 w 99"/>
              <a:gd name="T53" fmla="*/ 61 h 126"/>
              <a:gd name="T54" fmla="*/ 47 w 99"/>
              <a:gd name="T55" fmla="*/ 62 h 126"/>
              <a:gd name="T56" fmla="*/ 47 w 99"/>
              <a:gd name="T57" fmla="*/ 62 h 126"/>
              <a:gd name="T58" fmla="*/ 48 w 99"/>
              <a:gd name="T59" fmla="*/ 63 h 126"/>
              <a:gd name="T60" fmla="*/ 48 w 99"/>
              <a:gd name="T61" fmla="*/ 64 h 126"/>
              <a:gd name="T62" fmla="*/ 48 w 99"/>
              <a:gd name="T63" fmla="*/ 64 h 126"/>
              <a:gd name="T64" fmla="*/ 47 w 99"/>
              <a:gd name="T65" fmla="*/ 65 h 126"/>
              <a:gd name="T66" fmla="*/ 47 w 99"/>
              <a:gd name="T67" fmla="*/ 66 h 126"/>
              <a:gd name="T68" fmla="*/ 46 w 99"/>
              <a:gd name="T69" fmla="*/ 66 h 126"/>
              <a:gd name="T70" fmla="*/ 45 w 99"/>
              <a:gd name="T71" fmla="*/ 66 h 126"/>
              <a:gd name="T72" fmla="*/ 17 w 99"/>
              <a:gd name="T73" fmla="*/ 100 h 126"/>
              <a:gd name="T74" fmla="*/ 33 w 99"/>
              <a:gd name="T75" fmla="*/ 48 h 126"/>
              <a:gd name="T76" fmla="*/ 47 w 99"/>
              <a:gd name="T77" fmla="*/ 56 h 126"/>
              <a:gd name="T78" fmla="*/ 48 w 99"/>
              <a:gd name="T79" fmla="*/ 57 h 126"/>
              <a:gd name="T80" fmla="*/ 51 w 99"/>
              <a:gd name="T81" fmla="*/ 57 h 126"/>
              <a:gd name="T82" fmla="*/ 52 w 99"/>
              <a:gd name="T83" fmla="*/ 56 h 126"/>
              <a:gd name="T84" fmla="*/ 75 w 99"/>
              <a:gd name="T85" fmla="*/ 34 h 126"/>
              <a:gd name="T86" fmla="*/ 62 w 99"/>
              <a:gd name="T87" fmla="*/ 44 h 126"/>
              <a:gd name="T88" fmla="*/ 50 w 99"/>
              <a:gd name="T89" fmla="*/ 51 h 126"/>
              <a:gd name="T90" fmla="*/ 49 w 99"/>
              <a:gd name="T91" fmla="*/ 51 h 126"/>
              <a:gd name="T92" fmla="*/ 37 w 99"/>
              <a:gd name="T93" fmla="*/ 44 h 126"/>
              <a:gd name="T94" fmla="*/ 24 w 99"/>
              <a:gd name="T95" fmla="*/ 34 h 126"/>
              <a:gd name="T96" fmla="*/ 50 w 99"/>
              <a:gd name="T97" fmla="*/ 5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9" h="126">
                <a:moveTo>
                  <a:pt x="5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7" y="0"/>
                  <a:pt x="99" y="2"/>
                  <a:pt x="99" y="4"/>
                </a:cubicBezTo>
                <a:cubicBezTo>
                  <a:pt x="99" y="7"/>
                  <a:pt x="97" y="9"/>
                  <a:pt x="9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89" y="25"/>
                  <a:pt x="86" y="37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76" y="55"/>
                  <a:pt x="69" y="60"/>
                  <a:pt x="62" y="64"/>
                </a:cubicBezTo>
                <a:cubicBezTo>
                  <a:pt x="69" y="67"/>
                  <a:pt x="76" y="73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6" y="90"/>
                  <a:pt x="89" y="101"/>
                  <a:pt x="90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7" y="116"/>
                  <a:pt x="99" y="118"/>
                  <a:pt x="99" y="121"/>
                </a:cubicBezTo>
                <a:cubicBezTo>
                  <a:pt x="99" y="124"/>
                  <a:pt x="97" y="126"/>
                  <a:pt x="94" y="126"/>
                </a:cubicBezTo>
                <a:cubicBezTo>
                  <a:pt x="5" y="126"/>
                  <a:pt x="5" y="126"/>
                  <a:pt x="5" y="126"/>
                </a:cubicBezTo>
                <a:cubicBezTo>
                  <a:pt x="2" y="126"/>
                  <a:pt x="0" y="124"/>
                  <a:pt x="0" y="121"/>
                </a:cubicBezTo>
                <a:cubicBezTo>
                  <a:pt x="0" y="118"/>
                  <a:pt x="2" y="116"/>
                  <a:pt x="5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01"/>
                  <a:pt x="13" y="90"/>
                  <a:pt x="18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23" y="73"/>
                  <a:pt x="30" y="67"/>
                  <a:pt x="37" y="64"/>
                </a:cubicBezTo>
                <a:cubicBezTo>
                  <a:pt x="30" y="60"/>
                  <a:pt x="23" y="55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3" y="37"/>
                  <a:pt x="9" y="25"/>
                  <a:pt x="9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83" y="116"/>
                </a:moveTo>
                <a:cubicBezTo>
                  <a:pt x="83" y="116"/>
                  <a:pt x="83" y="116"/>
                  <a:pt x="83" y="116"/>
                </a:cubicBezTo>
                <a:cubicBezTo>
                  <a:pt x="81" y="106"/>
                  <a:pt x="75" y="99"/>
                  <a:pt x="67" y="94"/>
                </a:cubicBezTo>
                <a:cubicBezTo>
                  <a:pt x="62" y="91"/>
                  <a:pt x="55" y="90"/>
                  <a:pt x="49" y="90"/>
                </a:cubicBezTo>
                <a:cubicBezTo>
                  <a:pt x="43" y="90"/>
                  <a:pt x="37" y="91"/>
                  <a:pt x="32" y="94"/>
                </a:cubicBezTo>
                <a:cubicBezTo>
                  <a:pt x="24" y="99"/>
                  <a:pt x="18" y="106"/>
                  <a:pt x="15" y="116"/>
                </a:cubicBezTo>
                <a:cubicBezTo>
                  <a:pt x="83" y="116"/>
                  <a:pt x="83" y="116"/>
                  <a:pt x="83" y="116"/>
                </a:cubicBezTo>
                <a:close/>
                <a:moveTo>
                  <a:pt x="17" y="100"/>
                </a:moveTo>
                <a:cubicBezTo>
                  <a:pt x="17" y="100"/>
                  <a:pt x="17" y="100"/>
                  <a:pt x="17" y="100"/>
                </a:cubicBezTo>
                <a:cubicBezTo>
                  <a:pt x="20" y="95"/>
                  <a:pt x="24" y="92"/>
                  <a:pt x="29" y="89"/>
                </a:cubicBezTo>
                <a:cubicBezTo>
                  <a:pt x="35" y="86"/>
                  <a:pt x="42" y="84"/>
                  <a:pt x="49" y="84"/>
                </a:cubicBezTo>
                <a:cubicBezTo>
                  <a:pt x="56" y="84"/>
                  <a:pt x="64" y="86"/>
                  <a:pt x="70" y="89"/>
                </a:cubicBezTo>
                <a:cubicBezTo>
                  <a:pt x="74" y="92"/>
                  <a:pt x="78" y="95"/>
                  <a:pt x="82" y="100"/>
                </a:cubicBezTo>
                <a:cubicBezTo>
                  <a:pt x="80" y="94"/>
                  <a:pt x="78" y="89"/>
                  <a:pt x="76" y="85"/>
                </a:cubicBezTo>
                <a:cubicBezTo>
                  <a:pt x="76" y="85"/>
                  <a:pt x="76" y="85"/>
                  <a:pt x="76" y="85"/>
                </a:cubicBezTo>
                <a:cubicBezTo>
                  <a:pt x="70" y="75"/>
                  <a:pt x="62" y="69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5"/>
                  <a:pt x="52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2"/>
                  <a:pt x="51" y="62"/>
                  <a:pt x="51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3" y="61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62" y="58"/>
                  <a:pt x="70" y="53"/>
                  <a:pt x="76" y="43"/>
                </a:cubicBezTo>
                <a:cubicBezTo>
                  <a:pt x="76" y="43"/>
                  <a:pt x="76" y="43"/>
                  <a:pt x="76" y="43"/>
                </a:cubicBezTo>
                <a:cubicBezTo>
                  <a:pt x="81" y="35"/>
                  <a:pt x="84" y="24"/>
                  <a:pt x="84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24"/>
                  <a:pt x="18" y="35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9" y="53"/>
                  <a:pt x="37" y="58"/>
                  <a:pt x="45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7" y="64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6" y="66"/>
                  <a:pt x="46" y="66"/>
                  <a:pt x="46" y="66"/>
                </a:cubicBezTo>
                <a:cubicBezTo>
                  <a:pt x="45" y="66"/>
                  <a:pt x="45" y="66"/>
                  <a:pt x="45" y="66"/>
                </a:cubicBezTo>
                <a:cubicBezTo>
                  <a:pt x="37" y="69"/>
                  <a:pt x="29" y="75"/>
                  <a:pt x="23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20" y="89"/>
                  <a:pt x="18" y="94"/>
                  <a:pt x="17" y="100"/>
                </a:cubicBezTo>
                <a:close/>
                <a:moveTo>
                  <a:pt x="24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6" y="39"/>
                  <a:pt x="29" y="44"/>
                  <a:pt x="33" y="48"/>
                </a:cubicBezTo>
                <a:cubicBezTo>
                  <a:pt x="37" y="52"/>
                  <a:pt x="41" y="55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50" y="57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7" y="55"/>
                  <a:pt x="62" y="52"/>
                  <a:pt x="66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70" y="44"/>
                  <a:pt x="73" y="39"/>
                  <a:pt x="75" y="34"/>
                </a:cubicBezTo>
                <a:cubicBezTo>
                  <a:pt x="75" y="32"/>
                  <a:pt x="75" y="31"/>
                  <a:pt x="73" y="30"/>
                </a:cubicBezTo>
                <a:cubicBezTo>
                  <a:pt x="72" y="30"/>
                  <a:pt x="70" y="30"/>
                  <a:pt x="69" y="32"/>
                </a:cubicBezTo>
                <a:cubicBezTo>
                  <a:pt x="68" y="36"/>
                  <a:pt x="65" y="41"/>
                  <a:pt x="62" y="44"/>
                </a:cubicBezTo>
                <a:cubicBezTo>
                  <a:pt x="59" y="47"/>
                  <a:pt x="55" y="49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4" y="49"/>
                  <a:pt x="40" y="47"/>
                  <a:pt x="37" y="44"/>
                </a:cubicBezTo>
                <a:cubicBezTo>
                  <a:pt x="34" y="41"/>
                  <a:pt x="31" y="36"/>
                  <a:pt x="29" y="32"/>
                </a:cubicBezTo>
                <a:cubicBezTo>
                  <a:pt x="29" y="30"/>
                  <a:pt x="27" y="30"/>
                  <a:pt x="26" y="30"/>
                </a:cubicBezTo>
                <a:cubicBezTo>
                  <a:pt x="24" y="31"/>
                  <a:pt x="23" y="32"/>
                  <a:pt x="24" y="34"/>
                </a:cubicBezTo>
                <a:close/>
                <a:moveTo>
                  <a:pt x="50" y="51"/>
                </a:move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1"/>
                  <a:pt x="50" y="51"/>
                  <a:pt x="50" y="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6770" y="271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145697" y="2722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902296" y="271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财</a:t>
            </a:r>
            <a:endParaRPr kumimoji="1" lang="zh-CN" altLang="en-US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89" y="2370452"/>
            <a:ext cx="284230" cy="2842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32264" y="27271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银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357611" y="27271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税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768908" y="18141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发票数字化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34719" y="18111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支付数字化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604104" y="32803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财务核算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088636" y="32879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纳税申报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11817" y="32971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订单交易</a:t>
            </a:r>
          </a:p>
        </p:txBody>
      </p:sp>
      <p:sp>
        <p:nvSpPr>
          <p:cNvPr id="54" name="椭圆 53"/>
          <p:cNvSpPr/>
          <p:nvPr/>
        </p:nvSpPr>
        <p:spPr>
          <a:xfrm>
            <a:off x="983775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29068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51564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</a:t>
            </a:r>
            <a:endParaRPr kumimoji="1" lang="zh-CN" altLang="en-US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427859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573152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3795648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票单</a:t>
            </a:r>
          </a:p>
        </p:txBody>
      </p:sp>
      <p:sp>
        <p:nvSpPr>
          <p:cNvPr id="60" name="椭圆 59"/>
          <p:cNvSpPr/>
          <p:nvPr/>
        </p:nvSpPr>
        <p:spPr>
          <a:xfrm>
            <a:off x="5024252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169545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5392041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记账</a:t>
            </a:r>
          </a:p>
        </p:txBody>
      </p:sp>
      <p:sp>
        <p:nvSpPr>
          <p:cNvPr id="63" name="椭圆 62"/>
          <p:cNvSpPr/>
          <p:nvPr/>
        </p:nvSpPr>
        <p:spPr>
          <a:xfrm>
            <a:off x="6620499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6765792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988288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</a:t>
            </a:r>
          </a:p>
        </p:txBody>
      </p:sp>
      <p:sp>
        <p:nvSpPr>
          <p:cNvPr id="66" name="椭圆 65"/>
          <p:cNvSpPr/>
          <p:nvPr/>
        </p:nvSpPr>
        <p:spPr>
          <a:xfrm>
            <a:off x="8221728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367021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589517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申报</a:t>
            </a:r>
          </a:p>
        </p:txBody>
      </p:sp>
      <p:sp>
        <p:nvSpPr>
          <p:cNvPr id="69" name="椭圆 68"/>
          <p:cNvSpPr/>
          <p:nvPr/>
        </p:nvSpPr>
        <p:spPr>
          <a:xfrm>
            <a:off x="9822957" y="4530267"/>
            <a:ext cx="1387867" cy="1387867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9968250" y="4681516"/>
            <a:ext cx="1091325" cy="1091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10190746" y="52419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</a:p>
        </p:txBody>
      </p:sp>
      <p:sp>
        <p:nvSpPr>
          <p:cNvPr id="72" name="矩形 71"/>
          <p:cNvSpPr/>
          <p:nvPr/>
        </p:nvSpPr>
        <p:spPr>
          <a:xfrm>
            <a:off x="4728029" y="5164885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332199" y="5164884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7903504" y="5164883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9504733" y="5164882"/>
            <a:ext cx="383177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567701" y="4826328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集 成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2571776" y="534297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整 合</a:t>
            </a:r>
          </a:p>
        </p:txBody>
      </p:sp>
      <p:sp>
        <p:nvSpPr>
          <p:cNvPr id="78" name="矩形 77"/>
          <p:cNvSpPr/>
          <p:nvPr/>
        </p:nvSpPr>
        <p:spPr>
          <a:xfrm>
            <a:off x="2366133" y="5172322"/>
            <a:ext cx="1123441" cy="139337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Freeform 28"/>
          <p:cNvSpPr>
            <a:spLocks noEditPoints="1"/>
          </p:cNvSpPr>
          <p:nvPr/>
        </p:nvSpPr>
        <p:spPr bwMode="auto">
          <a:xfrm>
            <a:off x="1484664" y="4820854"/>
            <a:ext cx="380129" cy="375638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Freeform 22"/>
          <p:cNvSpPr>
            <a:spLocks noEditPoints="1"/>
          </p:cNvSpPr>
          <p:nvPr/>
        </p:nvSpPr>
        <p:spPr bwMode="auto">
          <a:xfrm>
            <a:off x="3965629" y="4839048"/>
            <a:ext cx="306367" cy="352220"/>
          </a:xfrm>
          <a:custGeom>
            <a:avLst/>
            <a:gdLst>
              <a:gd name="T0" fmla="*/ 27 w 110"/>
              <a:gd name="T1" fmla="*/ 90 h 126"/>
              <a:gd name="T2" fmla="*/ 27 w 110"/>
              <a:gd name="T3" fmla="*/ 96 h 126"/>
              <a:gd name="T4" fmla="*/ 86 w 110"/>
              <a:gd name="T5" fmla="*/ 93 h 126"/>
              <a:gd name="T6" fmla="*/ 24 w 110"/>
              <a:gd name="T7" fmla="*/ 52 h 126"/>
              <a:gd name="T8" fmla="*/ 27 w 110"/>
              <a:gd name="T9" fmla="*/ 55 h 126"/>
              <a:gd name="T10" fmla="*/ 86 w 110"/>
              <a:gd name="T11" fmla="*/ 52 h 126"/>
              <a:gd name="T12" fmla="*/ 27 w 110"/>
              <a:gd name="T13" fmla="*/ 49 h 126"/>
              <a:gd name="T14" fmla="*/ 109 w 110"/>
              <a:gd name="T15" fmla="*/ 36 h 126"/>
              <a:gd name="T16" fmla="*/ 74 w 110"/>
              <a:gd name="T17" fmla="*/ 1 h 126"/>
              <a:gd name="T18" fmla="*/ 13 w 110"/>
              <a:gd name="T19" fmla="*/ 0 h 126"/>
              <a:gd name="T20" fmla="*/ 0 w 110"/>
              <a:gd name="T21" fmla="*/ 13 h 126"/>
              <a:gd name="T22" fmla="*/ 4 w 110"/>
              <a:gd name="T23" fmla="*/ 122 h 126"/>
              <a:gd name="T24" fmla="*/ 13 w 110"/>
              <a:gd name="T25" fmla="*/ 126 h 126"/>
              <a:gd name="T26" fmla="*/ 106 w 110"/>
              <a:gd name="T27" fmla="*/ 122 h 126"/>
              <a:gd name="T28" fmla="*/ 110 w 110"/>
              <a:gd name="T29" fmla="*/ 113 h 126"/>
              <a:gd name="T30" fmla="*/ 109 w 110"/>
              <a:gd name="T31" fmla="*/ 36 h 126"/>
              <a:gd name="T32" fmla="*/ 73 w 110"/>
              <a:gd name="T33" fmla="*/ 14 h 126"/>
              <a:gd name="T34" fmla="*/ 79 w 110"/>
              <a:gd name="T35" fmla="*/ 37 h 126"/>
              <a:gd name="T36" fmla="*/ 75 w 110"/>
              <a:gd name="T37" fmla="*/ 35 h 126"/>
              <a:gd name="T38" fmla="*/ 73 w 110"/>
              <a:gd name="T39" fmla="*/ 14 h 126"/>
              <a:gd name="T40" fmla="*/ 101 w 110"/>
              <a:gd name="T41" fmla="*/ 113 h 126"/>
              <a:gd name="T42" fmla="*/ 100 w 110"/>
              <a:gd name="T43" fmla="*/ 115 h 126"/>
              <a:gd name="T44" fmla="*/ 13 w 110"/>
              <a:gd name="T45" fmla="*/ 116 h 126"/>
              <a:gd name="T46" fmla="*/ 10 w 110"/>
              <a:gd name="T47" fmla="*/ 113 h 126"/>
              <a:gd name="T48" fmla="*/ 11 w 110"/>
              <a:gd name="T49" fmla="*/ 10 h 126"/>
              <a:gd name="T50" fmla="*/ 68 w 110"/>
              <a:gd name="T51" fmla="*/ 9 h 126"/>
              <a:gd name="T52" fmla="*/ 71 w 110"/>
              <a:gd name="T53" fmla="*/ 39 h 126"/>
              <a:gd name="T54" fmla="*/ 79 w 110"/>
              <a:gd name="T55" fmla="*/ 43 h 126"/>
              <a:gd name="T56" fmla="*/ 101 w 110"/>
              <a:gd name="T57" fmla="*/ 113 h 126"/>
              <a:gd name="T58" fmla="*/ 83 w 110"/>
              <a:gd name="T59" fmla="*/ 70 h 126"/>
              <a:gd name="T60" fmla="*/ 24 w 110"/>
              <a:gd name="T61" fmla="*/ 73 h 126"/>
              <a:gd name="T62" fmla="*/ 83 w 110"/>
              <a:gd name="T63" fmla="*/ 76 h 126"/>
              <a:gd name="T64" fmla="*/ 83 w 110"/>
              <a:gd name="T65" fmla="*/ 7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0" h="126">
                <a:moveTo>
                  <a:pt x="83" y="90"/>
                </a:moveTo>
                <a:cubicBezTo>
                  <a:pt x="27" y="90"/>
                  <a:pt x="27" y="90"/>
                  <a:pt x="27" y="90"/>
                </a:cubicBezTo>
                <a:cubicBezTo>
                  <a:pt x="25" y="90"/>
                  <a:pt x="24" y="92"/>
                  <a:pt x="24" y="93"/>
                </a:cubicBezTo>
                <a:cubicBezTo>
                  <a:pt x="24" y="95"/>
                  <a:pt x="25" y="96"/>
                  <a:pt x="27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85" y="96"/>
                  <a:pt x="86" y="95"/>
                  <a:pt x="86" y="93"/>
                </a:cubicBezTo>
                <a:cubicBezTo>
                  <a:pt x="86" y="92"/>
                  <a:pt x="85" y="90"/>
                  <a:pt x="83" y="90"/>
                </a:cubicBezTo>
                <a:close/>
                <a:moveTo>
                  <a:pt x="24" y="52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54"/>
                  <a:pt x="25" y="55"/>
                  <a:pt x="27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5" y="55"/>
                  <a:pt x="86" y="54"/>
                  <a:pt x="86" y="52"/>
                </a:cubicBezTo>
                <a:cubicBezTo>
                  <a:pt x="86" y="51"/>
                  <a:pt x="85" y="49"/>
                  <a:pt x="83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49"/>
                  <a:pt x="24" y="51"/>
                  <a:pt x="24" y="52"/>
                </a:cubicBezTo>
                <a:close/>
                <a:moveTo>
                  <a:pt x="109" y="36"/>
                </a:moveTo>
                <a:cubicBezTo>
                  <a:pt x="109" y="36"/>
                  <a:pt x="109" y="36"/>
                  <a:pt x="109" y="36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0"/>
                  <a:pt x="72" y="0"/>
                  <a:pt x="7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4" y="3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6"/>
                  <a:pt x="1" y="120"/>
                  <a:pt x="4" y="122"/>
                </a:cubicBezTo>
                <a:cubicBezTo>
                  <a:pt x="4" y="122"/>
                  <a:pt x="4" y="122"/>
                  <a:pt x="4" y="122"/>
                </a:cubicBezTo>
                <a:cubicBezTo>
                  <a:pt x="6" y="124"/>
                  <a:pt x="9" y="126"/>
                  <a:pt x="13" y="126"/>
                </a:cubicBezTo>
                <a:cubicBezTo>
                  <a:pt x="97" y="126"/>
                  <a:pt x="97" y="126"/>
                  <a:pt x="97" y="126"/>
                </a:cubicBezTo>
                <a:cubicBezTo>
                  <a:pt x="101" y="126"/>
                  <a:pt x="104" y="124"/>
                  <a:pt x="106" y="12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9" y="120"/>
                  <a:pt x="110" y="116"/>
                  <a:pt x="110" y="113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38"/>
                  <a:pt x="110" y="37"/>
                  <a:pt x="109" y="36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96" y="37"/>
                  <a:pt x="96" y="37"/>
                  <a:pt x="96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7" y="37"/>
                  <a:pt x="76" y="36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4" y="34"/>
                  <a:pt x="73" y="33"/>
                  <a:pt x="73" y="31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101" y="113"/>
                </a:moveTo>
                <a:cubicBezTo>
                  <a:pt x="101" y="113"/>
                  <a:pt x="101" y="113"/>
                  <a:pt x="101" y="113"/>
                </a:cubicBezTo>
                <a:cubicBezTo>
                  <a:pt x="101" y="114"/>
                  <a:pt x="100" y="115"/>
                  <a:pt x="100" y="115"/>
                </a:cubicBezTo>
                <a:cubicBezTo>
                  <a:pt x="100" y="115"/>
                  <a:pt x="100" y="115"/>
                  <a:pt x="100" y="115"/>
                </a:cubicBezTo>
                <a:cubicBezTo>
                  <a:pt x="99" y="116"/>
                  <a:pt x="98" y="116"/>
                  <a:pt x="97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2" y="116"/>
                  <a:pt x="11" y="116"/>
                  <a:pt x="11" y="115"/>
                </a:cubicBezTo>
                <a:cubicBezTo>
                  <a:pt x="10" y="115"/>
                  <a:pt x="10" y="114"/>
                  <a:pt x="10" y="1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0"/>
                </a:cubicBezTo>
                <a:cubicBezTo>
                  <a:pt x="11" y="10"/>
                  <a:pt x="12" y="9"/>
                  <a:pt x="13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4"/>
                  <a:pt x="69" y="37"/>
                  <a:pt x="71" y="39"/>
                </a:cubicBezTo>
                <a:cubicBezTo>
                  <a:pt x="71" y="39"/>
                  <a:pt x="71" y="39"/>
                  <a:pt x="71" y="39"/>
                </a:cubicBezTo>
                <a:cubicBezTo>
                  <a:pt x="73" y="41"/>
                  <a:pt x="75" y="43"/>
                  <a:pt x="79" y="43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101" y="113"/>
                  <a:pt x="101" y="113"/>
                  <a:pt x="101" y="113"/>
                </a:cubicBezTo>
                <a:close/>
                <a:moveTo>
                  <a:pt x="83" y="70"/>
                </a:moveTo>
                <a:cubicBezTo>
                  <a:pt x="83" y="70"/>
                  <a:pt x="83" y="70"/>
                  <a:pt x="83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5" y="70"/>
                  <a:pt x="24" y="71"/>
                  <a:pt x="24" y="73"/>
                </a:cubicBezTo>
                <a:cubicBezTo>
                  <a:pt x="24" y="74"/>
                  <a:pt x="25" y="76"/>
                  <a:pt x="27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85" y="76"/>
                  <a:pt x="86" y="74"/>
                  <a:pt x="86" y="73"/>
                </a:cubicBezTo>
                <a:cubicBezTo>
                  <a:pt x="86" y="71"/>
                  <a:pt x="85" y="70"/>
                  <a:pt x="83" y="70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Freeform 14"/>
          <p:cNvSpPr/>
          <p:nvPr/>
        </p:nvSpPr>
        <p:spPr bwMode="auto">
          <a:xfrm>
            <a:off x="5574681" y="4839048"/>
            <a:ext cx="327615" cy="354705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</p:spPr>
        <p:txBody>
          <a:bodyPr/>
          <a:lstStyle/>
          <a:p>
            <a:endParaRPr lang="zh-CN" altLang="en-US" sz="3600">
              <a:solidFill>
                <a:prstClr val="black"/>
              </a:solidFill>
            </a:endParaRPr>
          </a:p>
        </p:txBody>
      </p:sp>
      <p:sp>
        <p:nvSpPr>
          <p:cNvPr id="84" name="Freeform 13"/>
          <p:cNvSpPr>
            <a:spLocks noEditPoints="1"/>
          </p:cNvSpPr>
          <p:nvPr/>
        </p:nvSpPr>
        <p:spPr bwMode="auto">
          <a:xfrm>
            <a:off x="7148275" y="4839048"/>
            <a:ext cx="312987" cy="352220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</p:spPr>
        <p:txBody>
          <a:bodyPr/>
          <a:lstStyle/>
          <a:p>
            <a:endParaRPr lang="zh-CN" altLang="en-US" sz="3600">
              <a:solidFill>
                <a:prstClr val="black"/>
              </a:solidFill>
            </a:endParaRPr>
          </a:p>
        </p:txBody>
      </p:sp>
      <p:grpSp>
        <p:nvGrpSpPr>
          <p:cNvPr id="85" name="Group 58"/>
          <p:cNvGrpSpPr/>
          <p:nvPr/>
        </p:nvGrpSpPr>
        <p:grpSpPr bwMode="auto">
          <a:xfrm>
            <a:off x="8752899" y="4839049"/>
            <a:ext cx="335923" cy="352220"/>
            <a:chOff x="2352" y="1832"/>
            <a:chExt cx="166" cy="174"/>
          </a:xfrm>
          <a:solidFill>
            <a:srgbClr val="0096FF"/>
          </a:solidFill>
        </p:grpSpPr>
        <p:sp>
          <p:nvSpPr>
            <p:cNvPr id="86" name="Freeform 48"/>
            <p:cNvSpPr/>
            <p:nvPr/>
          </p:nvSpPr>
          <p:spPr bwMode="auto">
            <a:xfrm>
              <a:off x="2352" y="1832"/>
              <a:ext cx="166" cy="14"/>
            </a:xfrm>
            <a:custGeom>
              <a:avLst/>
              <a:gdLst>
                <a:gd name="T0" fmla="*/ 79 w 82"/>
                <a:gd name="T1" fmla="*/ 0 h 7"/>
                <a:gd name="T2" fmla="*/ 3 w 82"/>
                <a:gd name="T3" fmla="*/ 0 h 7"/>
                <a:gd name="T4" fmla="*/ 0 w 82"/>
                <a:gd name="T5" fmla="*/ 4 h 7"/>
                <a:gd name="T6" fmla="*/ 3 w 82"/>
                <a:gd name="T7" fmla="*/ 7 h 7"/>
                <a:gd name="T8" fmla="*/ 79 w 82"/>
                <a:gd name="T9" fmla="*/ 7 h 7"/>
                <a:gd name="T10" fmla="*/ 82 w 82"/>
                <a:gd name="T11" fmla="*/ 4 h 7"/>
                <a:gd name="T12" fmla="*/ 79 w 8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1" y="7"/>
                    <a:pt x="82" y="6"/>
                    <a:pt x="82" y="4"/>
                  </a:cubicBezTo>
                  <a:cubicBezTo>
                    <a:pt x="82" y="2"/>
                    <a:pt x="81" y="0"/>
                    <a:pt x="7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7" name="Freeform 49"/>
            <p:cNvSpPr/>
            <p:nvPr/>
          </p:nvSpPr>
          <p:spPr bwMode="auto">
            <a:xfrm>
              <a:off x="2368" y="1866"/>
              <a:ext cx="134" cy="87"/>
            </a:xfrm>
            <a:custGeom>
              <a:avLst/>
              <a:gdLst>
                <a:gd name="T0" fmla="*/ 63 w 66"/>
                <a:gd name="T1" fmla="*/ 0 h 43"/>
                <a:gd name="T2" fmla="*/ 59 w 66"/>
                <a:gd name="T3" fmla="*/ 3 h 43"/>
                <a:gd name="T4" fmla="*/ 59 w 66"/>
                <a:gd name="T5" fmla="*/ 32 h 43"/>
                <a:gd name="T6" fmla="*/ 55 w 66"/>
                <a:gd name="T7" fmla="*/ 36 h 43"/>
                <a:gd name="T8" fmla="*/ 11 w 66"/>
                <a:gd name="T9" fmla="*/ 36 h 43"/>
                <a:gd name="T10" fmla="*/ 7 w 66"/>
                <a:gd name="T11" fmla="*/ 32 h 43"/>
                <a:gd name="T12" fmla="*/ 7 w 66"/>
                <a:gd name="T13" fmla="*/ 3 h 43"/>
                <a:gd name="T14" fmla="*/ 3 w 66"/>
                <a:gd name="T15" fmla="*/ 0 h 43"/>
                <a:gd name="T16" fmla="*/ 0 w 66"/>
                <a:gd name="T17" fmla="*/ 3 h 43"/>
                <a:gd name="T18" fmla="*/ 0 w 66"/>
                <a:gd name="T19" fmla="*/ 32 h 43"/>
                <a:gd name="T20" fmla="*/ 11 w 66"/>
                <a:gd name="T21" fmla="*/ 43 h 43"/>
                <a:gd name="T22" fmla="*/ 55 w 66"/>
                <a:gd name="T23" fmla="*/ 43 h 43"/>
                <a:gd name="T24" fmla="*/ 66 w 66"/>
                <a:gd name="T25" fmla="*/ 32 h 43"/>
                <a:gd name="T26" fmla="*/ 66 w 66"/>
                <a:gd name="T27" fmla="*/ 3 h 43"/>
                <a:gd name="T28" fmla="*/ 63 w 66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3">
                  <a:moveTo>
                    <a:pt x="63" y="0"/>
                  </a:moveTo>
                  <a:cubicBezTo>
                    <a:pt x="61" y="0"/>
                    <a:pt x="59" y="1"/>
                    <a:pt x="59" y="3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4"/>
                    <a:pt x="57" y="36"/>
                    <a:pt x="55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9" y="36"/>
                    <a:pt x="7" y="34"/>
                    <a:pt x="7" y="3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1" y="43"/>
                    <a:pt x="66" y="38"/>
                    <a:pt x="66" y="3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5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8" name="Freeform 50"/>
            <p:cNvSpPr/>
            <p:nvPr/>
          </p:nvSpPr>
          <p:spPr bwMode="auto">
            <a:xfrm>
              <a:off x="2402" y="1895"/>
              <a:ext cx="15" cy="28"/>
            </a:xfrm>
            <a:custGeom>
              <a:avLst/>
              <a:gdLst>
                <a:gd name="T0" fmla="*/ 7 w 7"/>
                <a:gd name="T1" fmla="*/ 10 h 14"/>
                <a:gd name="T2" fmla="*/ 7 w 7"/>
                <a:gd name="T3" fmla="*/ 4 h 14"/>
                <a:gd name="T4" fmla="*/ 3 w 7"/>
                <a:gd name="T5" fmla="*/ 0 h 14"/>
                <a:gd name="T6" fmla="*/ 0 w 7"/>
                <a:gd name="T7" fmla="*/ 4 h 14"/>
                <a:gd name="T8" fmla="*/ 0 w 7"/>
                <a:gd name="T9" fmla="*/ 10 h 14"/>
                <a:gd name="T10" fmla="*/ 3 w 7"/>
                <a:gd name="T11" fmla="*/ 14 h 14"/>
                <a:gd name="T12" fmla="*/ 7 w 7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4"/>
                  </a:cubicBezTo>
                  <a:cubicBezTo>
                    <a:pt x="5" y="14"/>
                    <a:pt x="7" y="12"/>
                    <a:pt x="7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9" name="Freeform 51"/>
            <p:cNvSpPr/>
            <p:nvPr/>
          </p:nvSpPr>
          <p:spPr bwMode="auto">
            <a:xfrm>
              <a:off x="2427" y="1868"/>
              <a:ext cx="16" cy="55"/>
            </a:xfrm>
            <a:custGeom>
              <a:avLst/>
              <a:gdLst>
                <a:gd name="T0" fmla="*/ 8 w 8"/>
                <a:gd name="T1" fmla="*/ 23 h 27"/>
                <a:gd name="T2" fmla="*/ 8 w 8"/>
                <a:gd name="T3" fmla="*/ 3 h 27"/>
                <a:gd name="T4" fmla="*/ 4 w 8"/>
                <a:gd name="T5" fmla="*/ 0 h 27"/>
                <a:gd name="T6" fmla="*/ 0 w 8"/>
                <a:gd name="T7" fmla="*/ 3 h 27"/>
                <a:gd name="T8" fmla="*/ 0 w 8"/>
                <a:gd name="T9" fmla="*/ 23 h 27"/>
                <a:gd name="T10" fmla="*/ 4 w 8"/>
                <a:gd name="T11" fmla="*/ 27 h 27"/>
                <a:gd name="T12" fmla="*/ 8 w 8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7">
                  <a:moveTo>
                    <a:pt x="8" y="2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6" y="27"/>
                    <a:pt x="8" y="25"/>
                    <a:pt x="8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0" name="Freeform 52"/>
            <p:cNvSpPr/>
            <p:nvPr/>
          </p:nvSpPr>
          <p:spPr bwMode="auto">
            <a:xfrm>
              <a:off x="2453" y="1881"/>
              <a:ext cx="14" cy="42"/>
            </a:xfrm>
            <a:custGeom>
              <a:avLst/>
              <a:gdLst>
                <a:gd name="T0" fmla="*/ 7 w 7"/>
                <a:gd name="T1" fmla="*/ 17 h 21"/>
                <a:gd name="T2" fmla="*/ 7 w 7"/>
                <a:gd name="T3" fmla="*/ 4 h 21"/>
                <a:gd name="T4" fmla="*/ 4 w 7"/>
                <a:gd name="T5" fmla="*/ 0 h 21"/>
                <a:gd name="T6" fmla="*/ 0 w 7"/>
                <a:gd name="T7" fmla="*/ 4 h 21"/>
                <a:gd name="T8" fmla="*/ 0 w 7"/>
                <a:gd name="T9" fmla="*/ 17 h 21"/>
                <a:gd name="T10" fmla="*/ 4 w 7"/>
                <a:gd name="T11" fmla="*/ 21 h 21"/>
                <a:gd name="T12" fmla="*/ 7 w 7"/>
                <a:gd name="T1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1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1" name="Freeform 53"/>
            <p:cNvSpPr/>
            <p:nvPr/>
          </p:nvSpPr>
          <p:spPr bwMode="auto">
            <a:xfrm>
              <a:off x="2396" y="1965"/>
              <a:ext cx="77" cy="41"/>
            </a:xfrm>
            <a:custGeom>
              <a:avLst/>
              <a:gdLst>
                <a:gd name="T0" fmla="*/ 30 w 38"/>
                <a:gd name="T1" fmla="*/ 2 h 20"/>
                <a:gd name="T2" fmla="*/ 26 w 38"/>
                <a:gd name="T3" fmla="*/ 0 h 20"/>
                <a:gd name="T4" fmla="*/ 12 w 38"/>
                <a:gd name="T5" fmla="*/ 0 h 20"/>
                <a:gd name="T6" fmla="*/ 8 w 38"/>
                <a:gd name="T7" fmla="*/ 2 h 20"/>
                <a:gd name="T8" fmla="*/ 1 w 38"/>
                <a:gd name="T9" fmla="*/ 14 h 20"/>
                <a:gd name="T10" fmla="*/ 2 w 38"/>
                <a:gd name="T11" fmla="*/ 19 h 20"/>
                <a:gd name="T12" fmla="*/ 7 w 38"/>
                <a:gd name="T13" fmla="*/ 18 h 20"/>
                <a:gd name="T14" fmla="*/ 14 w 38"/>
                <a:gd name="T15" fmla="*/ 7 h 20"/>
                <a:gd name="T16" fmla="*/ 24 w 38"/>
                <a:gd name="T17" fmla="*/ 7 h 20"/>
                <a:gd name="T18" fmla="*/ 31 w 38"/>
                <a:gd name="T19" fmla="*/ 18 h 20"/>
                <a:gd name="T20" fmla="*/ 34 w 38"/>
                <a:gd name="T21" fmla="*/ 19 h 20"/>
                <a:gd name="T22" fmla="*/ 36 w 38"/>
                <a:gd name="T23" fmla="*/ 19 h 20"/>
                <a:gd name="T24" fmla="*/ 37 w 38"/>
                <a:gd name="T25" fmla="*/ 14 h 20"/>
                <a:gd name="T26" fmla="*/ 30 w 38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0">
                  <a:moveTo>
                    <a:pt x="30" y="2"/>
                  </a:moveTo>
                  <a:cubicBezTo>
                    <a:pt x="29" y="1"/>
                    <a:pt x="28" y="0"/>
                    <a:pt x="2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4" y="20"/>
                    <a:pt x="6" y="19"/>
                    <a:pt x="7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7" y="18"/>
                    <a:pt x="38" y="16"/>
                    <a:pt x="37" y="14"/>
                  </a:cubicBez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mc="http://schemas.openxmlformats.org/markup-compatibility/2006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92" name="Freeform 21"/>
          <p:cNvSpPr>
            <a:spLocks noEditPoints="1"/>
          </p:cNvSpPr>
          <p:nvPr/>
        </p:nvSpPr>
        <p:spPr bwMode="auto">
          <a:xfrm>
            <a:off x="10336943" y="4800318"/>
            <a:ext cx="324773" cy="358773"/>
          </a:xfrm>
          <a:custGeom>
            <a:avLst/>
            <a:gdLst>
              <a:gd name="T0" fmla="*/ 47 w 115"/>
              <a:gd name="T1" fmla="*/ 61 h 126"/>
              <a:gd name="T2" fmla="*/ 47 w 115"/>
              <a:gd name="T3" fmla="*/ 58 h 126"/>
              <a:gd name="T4" fmla="*/ 50 w 115"/>
              <a:gd name="T5" fmla="*/ 55 h 126"/>
              <a:gd name="T6" fmla="*/ 54 w 115"/>
              <a:gd name="T7" fmla="*/ 55 h 126"/>
              <a:gd name="T8" fmla="*/ 62 w 115"/>
              <a:gd name="T9" fmla="*/ 55 h 126"/>
              <a:gd name="T10" fmla="*/ 66 w 115"/>
              <a:gd name="T11" fmla="*/ 56 h 126"/>
              <a:gd name="T12" fmla="*/ 70 w 115"/>
              <a:gd name="T13" fmla="*/ 61 h 126"/>
              <a:gd name="T14" fmla="*/ 70 w 115"/>
              <a:gd name="T15" fmla="*/ 52 h 126"/>
              <a:gd name="T16" fmla="*/ 60 w 115"/>
              <a:gd name="T17" fmla="*/ 49 h 126"/>
              <a:gd name="T18" fmla="*/ 57 w 115"/>
              <a:gd name="T19" fmla="*/ 44 h 126"/>
              <a:gd name="T20" fmla="*/ 54 w 115"/>
              <a:gd name="T21" fmla="*/ 49 h 126"/>
              <a:gd name="T22" fmla="*/ 43 w 115"/>
              <a:gd name="T23" fmla="*/ 52 h 126"/>
              <a:gd name="T24" fmla="*/ 41 w 115"/>
              <a:gd name="T25" fmla="*/ 61 h 126"/>
              <a:gd name="T26" fmla="*/ 41 w 115"/>
              <a:gd name="T27" fmla="*/ 64 h 126"/>
              <a:gd name="T28" fmla="*/ 41 w 115"/>
              <a:gd name="T29" fmla="*/ 68 h 126"/>
              <a:gd name="T30" fmla="*/ 49 w 115"/>
              <a:gd name="T31" fmla="*/ 76 h 126"/>
              <a:gd name="T32" fmla="*/ 52 w 115"/>
              <a:gd name="T33" fmla="*/ 76 h 126"/>
              <a:gd name="T34" fmla="*/ 60 w 115"/>
              <a:gd name="T35" fmla="*/ 76 h 126"/>
              <a:gd name="T36" fmla="*/ 64 w 115"/>
              <a:gd name="T37" fmla="*/ 76 h 126"/>
              <a:gd name="T38" fmla="*/ 67 w 115"/>
              <a:gd name="T39" fmla="*/ 79 h 126"/>
              <a:gd name="T40" fmla="*/ 66 w 115"/>
              <a:gd name="T41" fmla="*/ 91 h 126"/>
              <a:gd name="T42" fmla="*/ 63 w 115"/>
              <a:gd name="T43" fmla="*/ 92 h 126"/>
              <a:gd name="T44" fmla="*/ 54 w 115"/>
              <a:gd name="T45" fmla="*/ 92 h 126"/>
              <a:gd name="T46" fmla="*/ 50 w 115"/>
              <a:gd name="T47" fmla="*/ 92 h 126"/>
              <a:gd name="T48" fmla="*/ 47 w 115"/>
              <a:gd name="T49" fmla="*/ 89 h 126"/>
              <a:gd name="T50" fmla="*/ 41 w 115"/>
              <a:gd name="T51" fmla="*/ 89 h 126"/>
              <a:gd name="T52" fmla="*/ 50 w 115"/>
              <a:gd name="T53" fmla="*/ 98 h 126"/>
              <a:gd name="T54" fmla="*/ 54 w 115"/>
              <a:gd name="T55" fmla="*/ 100 h 126"/>
              <a:gd name="T56" fmla="*/ 60 w 115"/>
              <a:gd name="T57" fmla="*/ 100 h 126"/>
              <a:gd name="T58" fmla="*/ 64 w 115"/>
              <a:gd name="T59" fmla="*/ 98 h 126"/>
              <a:gd name="T60" fmla="*/ 73 w 115"/>
              <a:gd name="T61" fmla="*/ 89 h 126"/>
              <a:gd name="T62" fmla="*/ 73 w 115"/>
              <a:gd name="T63" fmla="*/ 82 h 126"/>
              <a:gd name="T64" fmla="*/ 70 w 115"/>
              <a:gd name="T65" fmla="*/ 73 h 126"/>
              <a:gd name="T66" fmla="*/ 64 w 115"/>
              <a:gd name="T67" fmla="*/ 70 h 126"/>
              <a:gd name="T68" fmla="*/ 60 w 115"/>
              <a:gd name="T69" fmla="*/ 70 h 126"/>
              <a:gd name="T70" fmla="*/ 52 w 115"/>
              <a:gd name="T71" fmla="*/ 70 h 126"/>
              <a:gd name="T72" fmla="*/ 48 w 115"/>
              <a:gd name="T73" fmla="*/ 70 h 126"/>
              <a:gd name="T74" fmla="*/ 47 w 115"/>
              <a:gd name="T75" fmla="*/ 65 h 126"/>
              <a:gd name="T76" fmla="*/ 113 w 115"/>
              <a:gd name="T77" fmla="*/ 118 h 126"/>
              <a:gd name="T78" fmla="*/ 107 w 115"/>
              <a:gd name="T79" fmla="*/ 105 h 126"/>
              <a:gd name="T80" fmla="*/ 104 w 115"/>
              <a:gd name="T81" fmla="*/ 67 h 126"/>
              <a:gd name="T82" fmla="*/ 75 w 115"/>
              <a:gd name="T83" fmla="*/ 24 h 126"/>
              <a:gd name="T84" fmla="*/ 80 w 115"/>
              <a:gd name="T85" fmla="*/ 8 h 126"/>
              <a:gd name="T86" fmla="*/ 76 w 115"/>
              <a:gd name="T87" fmla="*/ 0 h 126"/>
              <a:gd name="T88" fmla="*/ 34 w 115"/>
              <a:gd name="T89" fmla="*/ 1 h 126"/>
              <a:gd name="T90" fmla="*/ 47 w 115"/>
              <a:gd name="T91" fmla="*/ 21 h 126"/>
              <a:gd name="T92" fmla="*/ 24 w 115"/>
              <a:gd name="T93" fmla="*/ 34 h 126"/>
              <a:gd name="T94" fmla="*/ 10 w 115"/>
              <a:gd name="T95" fmla="*/ 67 h 126"/>
              <a:gd name="T96" fmla="*/ 7 w 115"/>
              <a:gd name="T97" fmla="*/ 105 h 126"/>
              <a:gd name="T98" fmla="*/ 0 w 115"/>
              <a:gd name="T99" fmla="*/ 121 h 126"/>
              <a:gd name="T100" fmla="*/ 109 w 115"/>
              <a:gd name="T101" fmla="*/ 126 h 126"/>
              <a:gd name="T102" fmla="*/ 112 w 115"/>
              <a:gd name="T103" fmla="*/ 125 h 126"/>
              <a:gd name="T104" fmla="*/ 65 w 115"/>
              <a:gd name="T105" fmla="*/ 9 h 126"/>
              <a:gd name="T106" fmla="*/ 57 w 115"/>
              <a:gd name="T107" fmla="*/ 17 h 126"/>
              <a:gd name="T108" fmla="*/ 65 w 115"/>
              <a:gd name="T109" fmla="*/ 9 h 126"/>
              <a:gd name="T110" fmla="*/ 13 w 115"/>
              <a:gd name="T111" fmla="*/ 116 h 126"/>
              <a:gd name="T112" fmla="*/ 20 w 115"/>
              <a:gd name="T113" fmla="*/ 90 h 126"/>
              <a:gd name="T114" fmla="*/ 22 w 115"/>
              <a:gd name="T115" fmla="*/ 53 h 126"/>
              <a:gd name="T116" fmla="*/ 43 w 115"/>
              <a:gd name="T117" fmla="*/ 33 h 126"/>
              <a:gd name="T118" fmla="*/ 57 w 115"/>
              <a:gd name="T119" fmla="*/ 30 h 126"/>
              <a:gd name="T120" fmla="*/ 83 w 115"/>
              <a:gd name="T121" fmla="*/ 41 h 126"/>
              <a:gd name="T122" fmla="*/ 94 w 115"/>
              <a:gd name="T123" fmla="*/ 90 h 126"/>
              <a:gd name="T124" fmla="*/ 101 w 115"/>
              <a:gd name="T125" fmla="*/ 11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5" h="126">
                <a:moveTo>
                  <a:pt x="47" y="64"/>
                </a:move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58"/>
                  <a:pt x="47" y="58"/>
                  <a:pt x="47" y="58"/>
                </a:cubicBezTo>
                <a:cubicBezTo>
                  <a:pt x="47" y="57"/>
                  <a:pt x="47" y="56"/>
                  <a:pt x="47" y="56"/>
                </a:cubicBezTo>
                <a:cubicBezTo>
                  <a:pt x="48" y="55"/>
                  <a:pt x="49" y="55"/>
                  <a:pt x="50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2" y="55"/>
                  <a:pt x="62" y="55"/>
                  <a:pt x="62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5"/>
                  <a:pt x="66" y="55"/>
                  <a:pt x="66" y="56"/>
                </a:cubicBezTo>
                <a:cubicBezTo>
                  <a:pt x="67" y="56"/>
                  <a:pt x="67" y="57"/>
                  <a:pt x="67" y="58"/>
                </a:cubicBezTo>
                <a:cubicBezTo>
                  <a:pt x="67" y="60"/>
                  <a:pt x="68" y="61"/>
                  <a:pt x="70" y="61"/>
                </a:cubicBezTo>
                <a:cubicBezTo>
                  <a:pt x="72" y="61"/>
                  <a:pt x="73" y="60"/>
                  <a:pt x="73" y="58"/>
                </a:cubicBezTo>
                <a:cubicBezTo>
                  <a:pt x="73" y="56"/>
                  <a:pt x="72" y="53"/>
                  <a:pt x="70" y="52"/>
                </a:cubicBezTo>
                <a:cubicBezTo>
                  <a:pt x="69" y="50"/>
                  <a:pt x="66" y="49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7"/>
                  <a:pt x="60" y="47"/>
                  <a:pt x="60" y="47"/>
                </a:cubicBezTo>
                <a:cubicBezTo>
                  <a:pt x="60" y="45"/>
                  <a:pt x="58" y="44"/>
                  <a:pt x="57" y="44"/>
                </a:cubicBezTo>
                <a:cubicBezTo>
                  <a:pt x="55" y="44"/>
                  <a:pt x="54" y="45"/>
                  <a:pt x="54" y="47"/>
                </a:cubicBezTo>
                <a:cubicBezTo>
                  <a:pt x="54" y="49"/>
                  <a:pt x="54" y="49"/>
                  <a:pt x="54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7" y="49"/>
                  <a:pt x="45" y="50"/>
                  <a:pt x="43" y="52"/>
                </a:cubicBezTo>
                <a:cubicBezTo>
                  <a:pt x="42" y="53"/>
                  <a:pt x="41" y="56"/>
                  <a:pt x="41" y="58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70"/>
                  <a:pt x="42" y="72"/>
                  <a:pt x="43" y="74"/>
                </a:cubicBezTo>
                <a:cubicBezTo>
                  <a:pt x="45" y="75"/>
                  <a:pt x="47" y="76"/>
                  <a:pt x="49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6"/>
                  <a:pt x="60" y="76"/>
                  <a:pt x="60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5" y="76"/>
                  <a:pt x="66" y="77"/>
                  <a:pt x="66" y="77"/>
                </a:cubicBezTo>
                <a:cubicBezTo>
                  <a:pt x="67" y="78"/>
                  <a:pt x="67" y="79"/>
                  <a:pt x="67" y="79"/>
                </a:cubicBezTo>
                <a:cubicBezTo>
                  <a:pt x="67" y="83"/>
                  <a:pt x="67" y="86"/>
                  <a:pt x="67" y="89"/>
                </a:cubicBezTo>
                <a:cubicBezTo>
                  <a:pt x="67" y="90"/>
                  <a:pt x="67" y="90"/>
                  <a:pt x="66" y="91"/>
                </a:cubicBezTo>
                <a:cubicBezTo>
                  <a:pt x="66" y="92"/>
                  <a:pt x="65" y="92"/>
                  <a:pt x="64" y="92"/>
                </a:cubicBezTo>
                <a:cubicBezTo>
                  <a:pt x="63" y="92"/>
                  <a:pt x="63" y="92"/>
                  <a:pt x="63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4" y="92"/>
                  <a:pt x="54" y="92"/>
                  <a:pt x="54" y="92"/>
                </a:cubicBezTo>
                <a:cubicBezTo>
                  <a:pt x="52" y="92"/>
                  <a:pt x="52" y="92"/>
                  <a:pt x="52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49" y="92"/>
                  <a:pt x="48" y="92"/>
                  <a:pt x="47" y="91"/>
                </a:cubicBezTo>
                <a:cubicBezTo>
                  <a:pt x="47" y="90"/>
                  <a:pt x="47" y="90"/>
                  <a:pt x="47" y="89"/>
                </a:cubicBezTo>
                <a:cubicBezTo>
                  <a:pt x="47" y="87"/>
                  <a:pt x="45" y="86"/>
                  <a:pt x="44" y="86"/>
                </a:cubicBezTo>
                <a:cubicBezTo>
                  <a:pt x="42" y="86"/>
                  <a:pt x="41" y="87"/>
                  <a:pt x="41" y="89"/>
                </a:cubicBezTo>
                <a:cubicBezTo>
                  <a:pt x="41" y="91"/>
                  <a:pt x="42" y="94"/>
                  <a:pt x="43" y="95"/>
                </a:cubicBezTo>
                <a:cubicBezTo>
                  <a:pt x="45" y="97"/>
                  <a:pt x="47" y="98"/>
                  <a:pt x="50" y="98"/>
                </a:cubicBezTo>
                <a:cubicBezTo>
                  <a:pt x="54" y="98"/>
                  <a:pt x="54" y="98"/>
                  <a:pt x="54" y="98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102"/>
                  <a:pt x="55" y="103"/>
                  <a:pt x="57" y="103"/>
                </a:cubicBezTo>
                <a:cubicBezTo>
                  <a:pt x="58" y="103"/>
                  <a:pt x="60" y="102"/>
                  <a:pt x="60" y="100"/>
                </a:cubicBezTo>
                <a:cubicBezTo>
                  <a:pt x="60" y="98"/>
                  <a:pt x="60" y="98"/>
                  <a:pt x="60" y="98"/>
                </a:cubicBezTo>
                <a:cubicBezTo>
                  <a:pt x="64" y="98"/>
                  <a:pt x="64" y="98"/>
                  <a:pt x="64" y="98"/>
                </a:cubicBezTo>
                <a:cubicBezTo>
                  <a:pt x="66" y="98"/>
                  <a:pt x="69" y="97"/>
                  <a:pt x="70" y="95"/>
                </a:cubicBezTo>
                <a:cubicBezTo>
                  <a:pt x="72" y="94"/>
                  <a:pt x="73" y="91"/>
                  <a:pt x="73" y="89"/>
                </a:cubicBezTo>
                <a:cubicBezTo>
                  <a:pt x="73" y="82"/>
                  <a:pt x="73" y="82"/>
                  <a:pt x="73" y="82"/>
                </a:cubicBezTo>
                <a:cubicBezTo>
                  <a:pt x="73" y="82"/>
                  <a:pt x="73" y="82"/>
                  <a:pt x="73" y="82"/>
                </a:cubicBezTo>
                <a:cubicBezTo>
                  <a:pt x="73" y="79"/>
                  <a:pt x="73" y="79"/>
                  <a:pt x="73" y="79"/>
                </a:cubicBezTo>
                <a:cubicBezTo>
                  <a:pt x="73" y="77"/>
                  <a:pt x="72" y="75"/>
                  <a:pt x="70" y="73"/>
                </a:cubicBezTo>
                <a:cubicBezTo>
                  <a:pt x="69" y="72"/>
                  <a:pt x="67" y="71"/>
                  <a:pt x="64" y="71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49" y="70"/>
                  <a:pt x="48" y="70"/>
                  <a:pt x="48" y="70"/>
                </a:cubicBezTo>
                <a:cubicBezTo>
                  <a:pt x="47" y="69"/>
                  <a:pt x="47" y="68"/>
                  <a:pt x="47" y="68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4"/>
                  <a:pt x="47" y="64"/>
                  <a:pt x="47" y="64"/>
                </a:cubicBezTo>
                <a:close/>
                <a:moveTo>
                  <a:pt x="113" y="118"/>
                </a:moveTo>
                <a:cubicBezTo>
                  <a:pt x="113" y="118"/>
                  <a:pt x="113" y="118"/>
                  <a:pt x="113" y="118"/>
                </a:cubicBezTo>
                <a:cubicBezTo>
                  <a:pt x="111" y="115"/>
                  <a:pt x="108" y="110"/>
                  <a:pt x="107" y="105"/>
                </a:cubicBezTo>
                <a:cubicBezTo>
                  <a:pt x="105" y="100"/>
                  <a:pt x="104" y="95"/>
                  <a:pt x="104" y="90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4" y="54"/>
                  <a:pt x="99" y="42"/>
                  <a:pt x="90" y="34"/>
                </a:cubicBezTo>
                <a:cubicBezTo>
                  <a:pt x="85" y="29"/>
                  <a:pt x="80" y="26"/>
                  <a:pt x="75" y="24"/>
                </a:cubicBezTo>
                <a:cubicBezTo>
                  <a:pt x="72" y="23"/>
                  <a:pt x="69" y="22"/>
                  <a:pt x="67" y="21"/>
                </a:cubicBezTo>
                <a:cubicBezTo>
                  <a:pt x="80" y="8"/>
                  <a:pt x="80" y="8"/>
                  <a:pt x="80" y="8"/>
                </a:cubicBezTo>
                <a:cubicBezTo>
                  <a:pt x="81" y="7"/>
                  <a:pt x="81" y="6"/>
                  <a:pt x="81" y="5"/>
                </a:cubicBezTo>
                <a:cubicBezTo>
                  <a:pt x="81" y="2"/>
                  <a:pt x="79" y="0"/>
                  <a:pt x="7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5" y="0"/>
                  <a:pt x="34" y="1"/>
                </a:cubicBezTo>
                <a:cubicBezTo>
                  <a:pt x="32" y="3"/>
                  <a:pt x="32" y="6"/>
                  <a:pt x="34" y="8"/>
                </a:cubicBezTo>
                <a:cubicBezTo>
                  <a:pt x="47" y="21"/>
                  <a:pt x="47" y="21"/>
                  <a:pt x="47" y="21"/>
                </a:cubicBezTo>
                <a:cubicBezTo>
                  <a:pt x="44" y="22"/>
                  <a:pt x="42" y="23"/>
                  <a:pt x="39" y="24"/>
                </a:cubicBezTo>
                <a:cubicBezTo>
                  <a:pt x="33" y="26"/>
                  <a:pt x="28" y="29"/>
                  <a:pt x="24" y="34"/>
                </a:cubicBezTo>
                <a:cubicBezTo>
                  <a:pt x="19" y="38"/>
                  <a:pt x="16" y="43"/>
                  <a:pt x="13" y="49"/>
                </a:cubicBezTo>
                <a:cubicBezTo>
                  <a:pt x="11" y="55"/>
                  <a:pt x="10" y="61"/>
                  <a:pt x="10" y="67"/>
                </a:cubicBezTo>
                <a:cubicBezTo>
                  <a:pt x="10" y="90"/>
                  <a:pt x="10" y="90"/>
                  <a:pt x="10" y="90"/>
                </a:cubicBezTo>
                <a:cubicBezTo>
                  <a:pt x="10" y="95"/>
                  <a:pt x="9" y="100"/>
                  <a:pt x="7" y="105"/>
                </a:cubicBezTo>
                <a:cubicBezTo>
                  <a:pt x="5" y="110"/>
                  <a:pt x="3" y="115"/>
                  <a:pt x="1" y="118"/>
                </a:cubicBezTo>
                <a:cubicBezTo>
                  <a:pt x="0" y="119"/>
                  <a:pt x="0" y="120"/>
                  <a:pt x="0" y="121"/>
                </a:cubicBezTo>
                <a:cubicBezTo>
                  <a:pt x="0" y="124"/>
                  <a:pt x="2" y="126"/>
                  <a:pt x="5" y="126"/>
                </a:cubicBezTo>
                <a:cubicBezTo>
                  <a:pt x="109" y="126"/>
                  <a:pt x="109" y="126"/>
                  <a:pt x="109" y="126"/>
                </a:cubicBezTo>
                <a:cubicBezTo>
                  <a:pt x="109" y="126"/>
                  <a:pt x="109" y="126"/>
                  <a:pt x="109" y="126"/>
                </a:cubicBezTo>
                <a:cubicBezTo>
                  <a:pt x="110" y="126"/>
                  <a:pt x="111" y="126"/>
                  <a:pt x="112" y="125"/>
                </a:cubicBezTo>
                <a:cubicBezTo>
                  <a:pt x="114" y="123"/>
                  <a:pt x="115" y="120"/>
                  <a:pt x="113" y="118"/>
                </a:cubicBezTo>
                <a:close/>
                <a:moveTo>
                  <a:pt x="65" y="9"/>
                </a:moveTo>
                <a:cubicBezTo>
                  <a:pt x="65" y="9"/>
                  <a:pt x="65" y="9"/>
                  <a:pt x="65" y="9"/>
                </a:cubicBezTo>
                <a:cubicBezTo>
                  <a:pt x="57" y="17"/>
                  <a:pt x="57" y="17"/>
                  <a:pt x="57" y="17"/>
                </a:cubicBezTo>
                <a:cubicBezTo>
                  <a:pt x="49" y="9"/>
                  <a:pt x="49" y="9"/>
                  <a:pt x="49" y="9"/>
                </a:cubicBezTo>
                <a:cubicBezTo>
                  <a:pt x="65" y="9"/>
                  <a:pt x="65" y="9"/>
                  <a:pt x="65" y="9"/>
                </a:cubicBezTo>
                <a:close/>
                <a:moveTo>
                  <a:pt x="13" y="116"/>
                </a:moveTo>
                <a:cubicBezTo>
                  <a:pt x="13" y="116"/>
                  <a:pt x="13" y="116"/>
                  <a:pt x="13" y="116"/>
                </a:cubicBezTo>
                <a:cubicBezTo>
                  <a:pt x="14" y="114"/>
                  <a:pt x="15" y="111"/>
                  <a:pt x="16" y="108"/>
                </a:cubicBezTo>
                <a:cubicBezTo>
                  <a:pt x="18" y="102"/>
                  <a:pt x="20" y="96"/>
                  <a:pt x="20" y="90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2"/>
                  <a:pt x="21" y="57"/>
                  <a:pt x="22" y="53"/>
                </a:cubicBezTo>
                <a:cubicBezTo>
                  <a:pt x="24" y="48"/>
                  <a:pt x="27" y="44"/>
                  <a:pt x="30" y="41"/>
                </a:cubicBezTo>
                <a:cubicBezTo>
                  <a:pt x="34" y="37"/>
                  <a:pt x="38" y="34"/>
                  <a:pt x="43" y="33"/>
                </a:cubicBezTo>
                <a:cubicBezTo>
                  <a:pt x="47" y="31"/>
                  <a:pt x="52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62" y="30"/>
                  <a:pt x="67" y="31"/>
                  <a:pt x="71" y="33"/>
                </a:cubicBezTo>
                <a:cubicBezTo>
                  <a:pt x="75" y="34"/>
                  <a:pt x="79" y="37"/>
                  <a:pt x="83" y="41"/>
                </a:cubicBezTo>
                <a:cubicBezTo>
                  <a:pt x="90" y="48"/>
                  <a:pt x="94" y="57"/>
                  <a:pt x="94" y="67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6"/>
                  <a:pt x="95" y="102"/>
                  <a:pt x="97" y="108"/>
                </a:cubicBezTo>
                <a:cubicBezTo>
                  <a:pt x="98" y="111"/>
                  <a:pt x="99" y="114"/>
                  <a:pt x="101" y="116"/>
                </a:cubicBezTo>
                <a:cubicBezTo>
                  <a:pt x="13" y="116"/>
                  <a:pt x="13" y="116"/>
                  <a:pt x="13" y="116"/>
                </a:cubicBezTo>
                <a:close/>
              </a:path>
            </a:pathLst>
          </a:custGeom>
          <a:solidFill>
            <a:srgbClr val="0096FF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943" y="1098462"/>
            <a:ext cx="9074577" cy="53856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117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金融科技业务</a:t>
            </a:r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小望金科普惠金融云平台</a:t>
            </a: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2848" y="1587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百望云行业图谱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6E3FC2A-482D-4D48-A7F8-A53E47B7417A}"/>
              </a:ext>
            </a:extLst>
          </p:cNvPr>
          <p:cNvSpPr/>
          <p:nvPr/>
        </p:nvSpPr>
        <p:spPr>
          <a:xfrm>
            <a:off x="734190" y="2542238"/>
            <a:ext cx="2646878" cy="168905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hiShangZhongHeiJianTi"/>
              </a:rPr>
              <a:t>全面覆盖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hiShangZhongHeiJianTi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17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hiShangZhongHeiJianTi"/>
              </a:rPr>
              <a:t>十五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hiShangZhongHeiJianTi"/>
              </a:rPr>
              <a:t>大行业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hiShangZhongHeiJianTi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1772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hiShangZhongHeiJianTi"/>
              </a:rPr>
              <a:t>二十六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hiShangZhongHeiJianTi"/>
              </a:rPr>
              <a:t>个细分领域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88EC648-7A25-4E27-8F63-D142F12A4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5" t="19918" r="5013" b="5220"/>
          <a:stretch/>
        </p:blipFill>
        <p:spPr>
          <a:xfrm>
            <a:off x="4255129" y="1367073"/>
            <a:ext cx="7324253" cy="51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" y="-13393"/>
            <a:ext cx="12190413" cy="6857107"/>
          </a:xfrm>
          <a:prstGeom prst="rect">
            <a:avLst/>
          </a:prstGeom>
        </p:spPr>
      </p:pic>
      <p:pic>
        <p:nvPicPr>
          <p:cNvPr id="293" name="图片 292" descr="未标题-2_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675" y="242350"/>
            <a:ext cx="2834980" cy="493739"/>
          </a:xfrm>
          <a:prstGeom prst="rect">
            <a:avLst/>
          </a:prstGeom>
        </p:spPr>
      </p:pic>
      <p:cxnSp>
        <p:nvCxnSpPr>
          <p:cNvPr id="294" name="直线连接符 293"/>
          <p:cNvCxnSpPr/>
          <p:nvPr/>
        </p:nvCxnSpPr>
        <p:spPr>
          <a:xfrm>
            <a:off x="0" y="904822"/>
            <a:ext cx="11986294" cy="24907"/>
          </a:xfrm>
          <a:prstGeom prst="line">
            <a:avLst/>
          </a:prstGeom>
          <a:ln w="38100" cmpd="sng">
            <a:solidFill>
              <a:srgbClr val="1772B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5" name="矩形 294"/>
          <p:cNvSpPr/>
          <p:nvPr/>
        </p:nvSpPr>
        <p:spPr>
          <a:xfrm>
            <a:off x="39117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百望云客户图谱</a:t>
            </a:r>
          </a:p>
        </p:txBody>
      </p:sp>
    </p:spTree>
    <p:extLst>
      <p:ext uri="{BB962C8B-B14F-4D97-AF65-F5344CB8AC3E}">
        <p14:creationId xmlns:p14="http://schemas.microsoft.com/office/powerpoint/2010/main" val="11494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25990" y="4071944"/>
            <a:ext cx="33249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客服热线：</a:t>
            </a:r>
            <a:r>
              <a:rPr kumimoji="1" lang="en-US" altLang="zh-CN" sz="2000" b="1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40085-12366</a:t>
            </a:r>
            <a:r>
              <a:rPr kumimoji="1" lang="zh-CN" altLang="en-US" sz="2000" b="1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</a:t>
            </a:r>
            <a:r>
              <a:rPr kumimoji="1" lang="en-US" altLang="zh-CN" sz="2000" b="1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endParaRPr kumimoji="1" lang="zh-CN" altLang="en-US" sz="2000" b="1" dirty="0">
              <a:solidFill>
                <a:srgbClr val="1A72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610" y="3787577"/>
            <a:ext cx="1147575" cy="1147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5989" y="4596598"/>
            <a:ext cx="346761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或：扫码关注”百望云“微信服务号</a:t>
            </a:r>
            <a:endParaRPr kumimoji="1" lang="zh-CN" altLang="en-US" sz="1600" b="1" dirty="0">
              <a:solidFill>
                <a:srgbClr val="1A72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6328014" y="3053430"/>
            <a:ext cx="51408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349820" y="262110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百望股份有限公司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28014" y="3611713"/>
            <a:ext cx="5862399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总部</a:t>
            </a:r>
            <a:endParaRPr kumimoji="1" lang="en-US" altLang="zh-CN" sz="1000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北京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北京市海淀区中关村壹号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16-18F</a:t>
            </a:r>
          </a:p>
          <a:p>
            <a:pPr>
              <a:lnSpc>
                <a:spcPct val="150000"/>
              </a:lnSpc>
            </a:pPr>
            <a:endParaRPr kumimoji="1" lang="en-US" altLang="zh-CN" sz="1000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分部</a:t>
            </a:r>
            <a:endParaRPr kumimoji="1" lang="en-US" altLang="zh-CN" sz="1000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华东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上海市闵行区虹萃路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3999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号万象城二期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MT-805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室</a:t>
            </a:r>
            <a:endParaRPr kumimoji="1" lang="en-US" altLang="zh-CN" sz="1000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华南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深圳市南山区深南大道与铜鼓路交汇处华润置地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座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楼</a:t>
            </a:r>
            <a:r>
              <a:rPr kumimoji="1" lang="en-US" altLang="zh-CN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单元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268721" y="2651886"/>
            <a:ext cx="236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www.baiwang.com</a:t>
            </a:r>
            <a:endParaRPr kumimoji="1"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 descr="未标题-2_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41" y="2552275"/>
            <a:ext cx="4838545" cy="8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"/>
          <p:cNvSpPr/>
          <p:nvPr/>
        </p:nvSpPr>
        <p:spPr>
          <a:xfrm>
            <a:off x="3061632" y="2707313"/>
            <a:ext cx="59347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en-US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5302497" y="5210283"/>
            <a:ext cx="1575060" cy="160804"/>
            <a:chOff x="5548426" y="3343939"/>
            <a:chExt cx="833173" cy="85061"/>
          </a:xfrm>
        </p:grpSpPr>
        <p:sp>
          <p:nvSpPr>
            <p:cNvPr id="39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rgbClr val="27C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图片 32" descr="百望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634" y="1266907"/>
            <a:ext cx="2486233" cy="8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11" y="1322204"/>
            <a:ext cx="2079231" cy="1202381"/>
          </a:xfrm>
          <a:prstGeom prst="rect">
            <a:avLst/>
          </a:prstGeom>
        </p:spPr>
      </p:pic>
      <p:sp>
        <p:nvSpPr>
          <p:cNvPr id="61" name="圆角矩形 60"/>
          <p:cNvSpPr/>
          <p:nvPr/>
        </p:nvSpPr>
        <p:spPr>
          <a:xfrm>
            <a:off x="2145839" y="5601189"/>
            <a:ext cx="9179648" cy="806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009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587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713005" y="3095374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1200+</a:t>
            </a:r>
            <a:endParaRPr kumimoji="1" lang="zh-CN" altLang="en-US" sz="20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13005" y="3367921"/>
            <a:ext cx="19825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集团型企业客户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60375" y="30939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20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60375" y="3367921"/>
            <a:ext cx="19825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成长型企业客户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975657" y="3092845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700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20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75657" y="3455211"/>
            <a:ext cx="226644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税控服务企业用户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649824" y="3092844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20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49824" y="3350952"/>
            <a:ext cx="19825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消费者用户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716211" y="401181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9.26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亿</a:t>
            </a:r>
          </a:p>
        </p:txBody>
      </p:sp>
      <p:sp>
        <p:nvSpPr>
          <p:cNvPr id="30" name="矩形 29"/>
          <p:cNvSpPr/>
          <p:nvPr/>
        </p:nvSpPr>
        <p:spPr>
          <a:xfrm>
            <a:off x="1713004" y="4389489"/>
            <a:ext cx="198254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公有云电子发票开具量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451095" y="4011819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</a:p>
        </p:txBody>
      </p:sp>
      <p:sp>
        <p:nvSpPr>
          <p:cNvPr id="43" name="矩形 42"/>
          <p:cNvSpPr/>
          <p:nvPr/>
        </p:nvSpPr>
        <p:spPr>
          <a:xfrm>
            <a:off x="4455243" y="4382457"/>
            <a:ext cx="178363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电子发票日均开具量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975657" y="4002638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1000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</a:p>
        </p:txBody>
      </p:sp>
      <p:sp>
        <p:nvSpPr>
          <p:cNvPr id="45" name="矩形 44"/>
          <p:cNvSpPr/>
          <p:nvPr/>
        </p:nvSpPr>
        <p:spPr>
          <a:xfrm>
            <a:off x="6973053" y="4377349"/>
            <a:ext cx="2307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电子发票每日开具峰值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629098" y="3989042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3000</a:t>
            </a:r>
            <a:r>
              <a:rPr kumimoji="1" lang="zh-CN" altLang="en-US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kumimoji="1" lang="en-US" altLang="zh-CN" sz="2000" b="1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endParaRPr kumimoji="1" lang="zh-CN" altLang="en-US" sz="2000" b="1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626494" y="4374800"/>
            <a:ext cx="2307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企业抬头信息</a:t>
            </a:r>
          </a:p>
        </p:txBody>
      </p:sp>
      <p:sp>
        <p:nvSpPr>
          <p:cNvPr id="48" name="进程 47"/>
          <p:cNvSpPr/>
          <p:nvPr/>
        </p:nvSpPr>
        <p:spPr>
          <a:xfrm rot="5400000">
            <a:off x="1017077" y="5469327"/>
            <a:ext cx="831101" cy="1055914"/>
          </a:xfrm>
          <a:prstGeom prst="flowChartProcess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 58"/>
          <p:cNvGrpSpPr/>
          <p:nvPr/>
        </p:nvGrpSpPr>
        <p:grpSpPr>
          <a:xfrm>
            <a:off x="2390128" y="5735837"/>
            <a:ext cx="8940399" cy="570255"/>
            <a:chOff x="2465170" y="5533631"/>
            <a:chExt cx="8940399" cy="570255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1861" y="5715750"/>
              <a:ext cx="1327184" cy="172810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170" y="5703175"/>
              <a:ext cx="1561088" cy="272057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1401" y="5556376"/>
              <a:ext cx="358527" cy="524767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5531" y="5533631"/>
              <a:ext cx="1658188" cy="570255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9087124" y="5682238"/>
              <a:ext cx="2318445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国家中小企业发展基金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00104" y="5829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投资方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904669" y="2875788"/>
            <a:ext cx="10420817" cy="2037668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009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28418" y="3151761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28417" y="4073774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875788" y="3151761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875787" y="4073774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432526" y="3151761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432525" y="4073774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9103503" y="3150593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103502" y="4072606"/>
            <a:ext cx="555413" cy="555413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673" y="3281754"/>
            <a:ext cx="351556" cy="26581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659" y="4220575"/>
            <a:ext cx="278929" cy="27892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881" y="3304701"/>
            <a:ext cx="266700" cy="254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5437" y="4213989"/>
            <a:ext cx="292100" cy="2921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7011" y="4200416"/>
            <a:ext cx="317500" cy="3175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7995" y="4236432"/>
            <a:ext cx="330200" cy="2286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7011" y="3284413"/>
            <a:ext cx="290611" cy="29061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0811" y="3287678"/>
            <a:ext cx="262934" cy="262934"/>
          </a:xfrm>
          <a:prstGeom prst="rect">
            <a:avLst/>
          </a:prstGeom>
        </p:spPr>
      </p:pic>
      <p:grpSp>
        <p:nvGrpSpPr>
          <p:cNvPr id="76" name="组 12">
            <a:extLst>
              <a:ext uri="{FF2B5EF4-FFF2-40B4-BE49-F238E27FC236}">
                <a16:creationId xmlns:a16="http://schemas.microsoft.com/office/drawing/2014/main" id="{61077CC8-903C-44FE-AB1A-96F3EE3A10F5}"/>
              </a:ext>
            </a:extLst>
          </p:cNvPr>
          <p:cNvGrpSpPr/>
          <p:nvPr/>
        </p:nvGrpSpPr>
        <p:grpSpPr>
          <a:xfrm>
            <a:off x="3093137" y="1582010"/>
            <a:ext cx="1713541" cy="630942"/>
            <a:chOff x="897212" y="1396626"/>
            <a:chExt cx="1713541" cy="630942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43DBDC36-631E-4BFC-ADCC-4AC3C7A3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7212" y="1517515"/>
              <a:ext cx="445046" cy="445046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EC0634-8A55-46BF-A2AF-D7A29B7CD1E6}"/>
                </a:ext>
              </a:extLst>
            </p:cNvPr>
            <p:cNvSpPr/>
            <p:nvPr/>
          </p:nvSpPr>
          <p:spPr>
            <a:xfrm>
              <a:off x="1342258" y="1396626"/>
              <a:ext cx="126849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成立于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2015·5·4</a:t>
              </a:r>
            </a:p>
          </p:txBody>
        </p:sp>
      </p:grpSp>
      <p:grpSp>
        <p:nvGrpSpPr>
          <p:cNvPr id="79" name="组 13">
            <a:extLst>
              <a:ext uri="{FF2B5EF4-FFF2-40B4-BE49-F238E27FC236}">
                <a16:creationId xmlns:a16="http://schemas.microsoft.com/office/drawing/2014/main" id="{12B3F8AD-CF11-4FB8-8BB0-54B7A0E27030}"/>
              </a:ext>
            </a:extLst>
          </p:cNvPr>
          <p:cNvGrpSpPr/>
          <p:nvPr/>
        </p:nvGrpSpPr>
        <p:grpSpPr>
          <a:xfrm>
            <a:off x="5247955" y="1573006"/>
            <a:ext cx="1809404" cy="630942"/>
            <a:chOff x="3870992" y="1396626"/>
            <a:chExt cx="1809404" cy="630942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983387EA-B0C1-43F3-97C1-AAE6AE3B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0992" y="1530773"/>
              <a:ext cx="445046" cy="445046"/>
            </a:xfrm>
            <a:prstGeom prst="rect">
              <a:avLst/>
            </a:prstGeom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FC06F05-526F-44C6-97C8-F4030E122109}"/>
                </a:ext>
              </a:extLst>
            </p:cNvPr>
            <p:cNvSpPr/>
            <p:nvPr/>
          </p:nvSpPr>
          <p:spPr>
            <a:xfrm>
              <a:off x="4345607" y="1396626"/>
              <a:ext cx="1334789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地点</a:t>
              </a:r>
            </a:p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北京·中关村</a:t>
              </a:r>
            </a:p>
          </p:txBody>
        </p:sp>
      </p:grpSp>
      <p:grpSp>
        <p:nvGrpSpPr>
          <p:cNvPr id="82" name="组 14">
            <a:extLst>
              <a:ext uri="{FF2B5EF4-FFF2-40B4-BE49-F238E27FC236}">
                <a16:creationId xmlns:a16="http://schemas.microsoft.com/office/drawing/2014/main" id="{19178B55-037C-42EB-9FA8-A40B77C3D880}"/>
              </a:ext>
            </a:extLst>
          </p:cNvPr>
          <p:cNvGrpSpPr/>
          <p:nvPr/>
        </p:nvGrpSpPr>
        <p:grpSpPr>
          <a:xfrm>
            <a:off x="7662566" y="1600539"/>
            <a:ext cx="995094" cy="630942"/>
            <a:chOff x="6616403" y="1415155"/>
            <a:chExt cx="995094" cy="630942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F5C91E0E-FC06-4649-A603-E02FCBF5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6403" y="1517515"/>
              <a:ext cx="445046" cy="445046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5192167-9005-49E9-825A-5072E3F7491B}"/>
                </a:ext>
              </a:extLst>
            </p:cNvPr>
            <p:cNvSpPr/>
            <p:nvPr/>
          </p:nvSpPr>
          <p:spPr>
            <a:xfrm>
              <a:off x="7057680" y="1415155"/>
              <a:ext cx="553817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员工</a:t>
              </a:r>
            </a:p>
            <a:p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700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85" name="组 17">
            <a:extLst>
              <a:ext uri="{FF2B5EF4-FFF2-40B4-BE49-F238E27FC236}">
                <a16:creationId xmlns:a16="http://schemas.microsoft.com/office/drawing/2014/main" id="{DE9B1B97-7FB4-41D9-B14F-34C8AD0606BB}"/>
              </a:ext>
            </a:extLst>
          </p:cNvPr>
          <p:cNvGrpSpPr/>
          <p:nvPr/>
        </p:nvGrpSpPr>
        <p:grpSpPr>
          <a:xfrm>
            <a:off x="9393095" y="1565060"/>
            <a:ext cx="2165379" cy="630942"/>
            <a:chOff x="8998509" y="1379676"/>
            <a:chExt cx="2165379" cy="630942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EA7718FC-E569-47D4-8D45-0B245DCB3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8509" y="1514557"/>
              <a:ext cx="445046" cy="445046"/>
            </a:xfrm>
            <a:prstGeom prst="rect">
              <a:avLst/>
            </a:prstGeom>
          </p:spPr>
        </p:pic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8BAFF25-5C70-4D34-AE0C-AE5EB09C80A2}"/>
                </a:ext>
              </a:extLst>
            </p:cNvPr>
            <p:cNvSpPr/>
            <p:nvPr/>
          </p:nvSpPr>
          <p:spPr>
            <a:xfrm>
              <a:off x="9443555" y="1379676"/>
              <a:ext cx="172033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业务覆盖</a:t>
              </a:r>
            </a:p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中国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非洲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·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东南亚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7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13">
            <a:extLst>
              <a:ext uri="{FF2B5EF4-FFF2-40B4-BE49-F238E27FC236}">
                <a16:creationId xmlns:a16="http://schemas.microsoft.com/office/drawing/2014/main" id="{D91765F0-3BDE-4E95-9542-E7CAC63A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691" y="3519143"/>
            <a:ext cx="748676" cy="7553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组合 1"/>
          <p:cNvGrpSpPr/>
          <p:nvPr/>
        </p:nvGrpSpPr>
        <p:grpSpPr>
          <a:xfrm>
            <a:off x="5993147" y="3140164"/>
            <a:ext cx="5697170" cy="1523681"/>
            <a:chOff x="2677807" y="2190913"/>
            <a:chExt cx="5006488" cy="1338962"/>
          </a:xfrm>
        </p:grpSpPr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013013" y="2526222"/>
              <a:ext cx="657911" cy="663798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7553127" y="3003610"/>
              <a:ext cx="99146" cy="104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4226569" y="2528495"/>
              <a:ext cx="659047" cy="6637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12"/>
            <p:cNvSpPr>
              <a:spLocks noChangeArrowheads="1"/>
            </p:cNvSpPr>
            <p:nvPr/>
          </p:nvSpPr>
          <p:spPr bwMode="auto">
            <a:xfrm>
              <a:off x="6659363" y="2528495"/>
              <a:ext cx="657911" cy="6637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5445807" y="2526222"/>
              <a:ext cx="657911" cy="663798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894772" y="2190913"/>
              <a:ext cx="1356728" cy="764959"/>
            </a:xfrm>
            <a:custGeom>
              <a:avLst/>
              <a:gdLst>
                <a:gd name="T0" fmla="*/ 582 w 596"/>
                <a:gd name="T1" fmla="*/ 291 h 333"/>
                <a:gd name="T2" fmla="*/ 291 w 596"/>
                <a:gd name="T3" fmla="*/ 0 h 333"/>
                <a:gd name="T4" fmla="*/ 0 w 596"/>
                <a:gd name="T5" fmla="*/ 266 h 333"/>
                <a:gd name="T6" fmla="*/ 24 w 596"/>
                <a:gd name="T7" fmla="*/ 240 h 333"/>
                <a:gd name="T8" fmla="*/ 49 w 596"/>
                <a:gd name="T9" fmla="*/ 268 h 333"/>
                <a:gd name="T10" fmla="*/ 291 w 596"/>
                <a:gd name="T11" fmla="*/ 49 h 333"/>
                <a:gd name="T12" fmla="*/ 533 w 596"/>
                <a:gd name="T13" fmla="*/ 291 h 333"/>
                <a:gd name="T14" fmla="*/ 520 w 596"/>
                <a:gd name="T15" fmla="*/ 291 h 333"/>
                <a:gd name="T16" fmla="*/ 558 w 596"/>
                <a:gd name="T17" fmla="*/ 333 h 333"/>
                <a:gd name="T18" fmla="*/ 596 w 596"/>
                <a:gd name="T19" fmla="*/ 291 h 333"/>
                <a:gd name="T20" fmla="*/ 582 w 596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82" y="291"/>
                  </a:moveTo>
                  <a:cubicBezTo>
                    <a:pt x="582" y="130"/>
                    <a:pt x="452" y="0"/>
                    <a:pt x="291" y="0"/>
                  </a:cubicBezTo>
                  <a:cubicBezTo>
                    <a:pt x="138" y="0"/>
                    <a:pt x="13" y="117"/>
                    <a:pt x="0" y="26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49" y="268"/>
                    <a:pt x="49" y="268"/>
                    <a:pt x="49" y="268"/>
                  </a:cubicBezTo>
                  <a:cubicBezTo>
                    <a:pt x="61" y="145"/>
                    <a:pt x="165" y="49"/>
                    <a:pt x="291" y="49"/>
                  </a:cubicBezTo>
                  <a:cubicBezTo>
                    <a:pt x="425" y="49"/>
                    <a:pt x="533" y="157"/>
                    <a:pt x="533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8" y="333"/>
                    <a:pt x="558" y="333"/>
                    <a:pt x="558" y="333"/>
                  </a:cubicBezTo>
                  <a:cubicBezTo>
                    <a:pt x="596" y="291"/>
                    <a:pt x="596" y="291"/>
                    <a:pt x="596" y="291"/>
                  </a:cubicBezTo>
                  <a:lnTo>
                    <a:pt x="582" y="29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2677807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" y="216"/>
                    <a:pt x="138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6328702" y="2190913"/>
              <a:ext cx="1355593" cy="764959"/>
            </a:xfrm>
            <a:custGeom>
              <a:avLst/>
              <a:gdLst>
                <a:gd name="T0" fmla="*/ 581 w 595"/>
                <a:gd name="T1" fmla="*/ 291 h 333"/>
                <a:gd name="T2" fmla="*/ 290 w 595"/>
                <a:gd name="T3" fmla="*/ 0 h 333"/>
                <a:gd name="T4" fmla="*/ 0 w 595"/>
                <a:gd name="T5" fmla="*/ 263 h 333"/>
                <a:gd name="T6" fmla="*/ 23 w 595"/>
                <a:gd name="T7" fmla="*/ 238 h 333"/>
                <a:gd name="T8" fmla="*/ 49 w 595"/>
                <a:gd name="T9" fmla="*/ 266 h 333"/>
                <a:gd name="T10" fmla="*/ 290 w 595"/>
                <a:gd name="T11" fmla="*/ 49 h 333"/>
                <a:gd name="T12" fmla="*/ 532 w 595"/>
                <a:gd name="T13" fmla="*/ 291 h 333"/>
                <a:gd name="T14" fmla="*/ 519 w 595"/>
                <a:gd name="T15" fmla="*/ 291 h 333"/>
                <a:gd name="T16" fmla="*/ 557 w 595"/>
                <a:gd name="T17" fmla="*/ 333 h 333"/>
                <a:gd name="T18" fmla="*/ 595 w 595"/>
                <a:gd name="T19" fmla="*/ 291 h 333"/>
                <a:gd name="T20" fmla="*/ 581 w 595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5" h="333">
                  <a:moveTo>
                    <a:pt x="581" y="291"/>
                  </a:moveTo>
                  <a:cubicBezTo>
                    <a:pt x="581" y="130"/>
                    <a:pt x="451" y="0"/>
                    <a:pt x="290" y="0"/>
                  </a:cubicBezTo>
                  <a:cubicBezTo>
                    <a:pt x="138" y="0"/>
                    <a:pt x="14" y="115"/>
                    <a:pt x="0" y="263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62" y="144"/>
                    <a:pt x="165" y="49"/>
                    <a:pt x="290" y="49"/>
                  </a:cubicBezTo>
                  <a:cubicBezTo>
                    <a:pt x="424" y="49"/>
                    <a:pt x="532" y="157"/>
                    <a:pt x="532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57" y="333"/>
                    <a:pt x="557" y="333"/>
                    <a:pt x="557" y="333"/>
                  </a:cubicBezTo>
                  <a:cubicBezTo>
                    <a:pt x="595" y="291"/>
                    <a:pt x="595" y="291"/>
                    <a:pt x="595" y="291"/>
                  </a:cubicBezTo>
                  <a:lnTo>
                    <a:pt x="581" y="29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5110601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216"/>
                    <a:pt x="139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组合 1"/>
          <p:cNvGrpSpPr/>
          <p:nvPr/>
        </p:nvGrpSpPr>
        <p:grpSpPr>
          <a:xfrm>
            <a:off x="458002" y="3137575"/>
            <a:ext cx="5700992" cy="1523679"/>
            <a:chOff x="2674449" y="2190914"/>
            <a:chExt cx="5009848" cy="1338961"/>
          </a:xfrm>
        </p:grpSpPr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3013013" y="2526222"/>
              <a:ext cx="657911" cy="663798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Oval 8"/>
            <p:cNvSpPr>
              <a:spLocks noChangeArrowheads="1"/>
            </p:cNvSpPr>
            <p:nvPr/>
          </p:nvSpPr>
          <p:spPr bwMode="auto">
            <a:xfrm>
              <a:off x="2674449" y="2801766"/>
              <a:ext cx="112675" cy="112709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Oval 11"/>
            <p:cNvSpPr>
              <a:spLocks noChangeArrowheads="1"/>
            </p:cNvSpPr>
            <p:nvPr/>
          </p:nvSpPr>
          <p:spPr bwMode="auto">
            <a:xfrm>
              <a:off x="4226570" y="2528497"/>
              <a:ext cx="659047" cy="6637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Oval 12"/>
            <p:cNvSpPr>
              <a:spLocks noChangeArrowheads="1"/>
            </p:cNvSpPr>
            <p:nvPr/>
          </p:nvSpPr>
          <p:spPr bwMode="auto">
            <a:xfrm>
              <a:off x="6659365" y="2528497"/>
              <a:ext cx="657912" cy="6637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7" name="Freeform 14"/>
            <p:cNvSpPr/>
            <p:nvPr/>
          </p:nvSpPr>
          <p:spPr bwMode="auto">
            <a:xfrm>
              <a:off x="3894774" y="2190915"/>
              <a:ext cx="1356729" cy="764959"/>
            </a:xfrm>
            <a:custGeom>
              <a:avLst/>
              <a:gdLst>
                <a:gd name="T0" fmla="*/ 582 w 596"/>
                <a:gd name="T1" fmla="*/ 291 h 333"/>
                <a:gd name="T2" fmla="*/ 291 w 596"/>
                <a:gd name="T3" fmla="*/ 0 h 333"/>
                <a:gd name="T4" fmla="*/ 0 w 596"/>
                <a:gd name="T5" fmla="*/ 266 h 333"/>
                <a:gd name="T6" fmla="*/ 24 w 596"/>
                <a:gd name="T7" fmla="*/ 240 h 333"/>
                <a:gd name="T8" fmla="*/ 49 w 596"/>
                <a:gd name="T9" fmla="*/ 268 h 333"/>
                <a:gd name="T10" fmla="*/ 291 w 596"/>
                <a:gd name="T11" fmla="*/ 49 h 333"/>
                <a:gd name="T12" fmla="*/ 533 w 596"/>
                <a:gd name="T13" fmla="*/ 291 h 333"/>
                <a:gd name="T14" fmla="*/ 520 w 596"/>
                <a:gd name="T15" fmla="*/ 291 h 333"/>
                <a:gd name="T16" fmla="*/ 558 w 596"/>
                <a:gd name="T17" fmla="*/ 333 h 333"/>
                <a:gd name="T18" fmla="*/ 596 w 596"/>
                <a:gd name="T19" fmla="*/ 291 h 333"/>
                <a:gd name="T20" fmla="*/ 582 w 596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82" y="291"/>
                  </a:moveTo>
                  <a:cubicBezTo>
                    <a:pt x="582" y="130"/>
                    <a:pt x="452" y="0"/>
                    <a:pt x="291" y="0"/>
                  </a:cubicBezTo>
                  <a:cubicBezTo>
                    <a:pt x="138" y="0"/>
                    <a:pt x="13" y="117"/>
                    <a:pt x="0" y="26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49" y="268"/>
                    <a:pt x="49" y="268"/>
                    <a:pt x="49" y="268"/>
                  </a:cubicBezTo>
                  <a:cubicBezTo>
                    <a:pt x="61" y="145"/>
                    <a:pt x="165" y="49"/>
                    <a:pt x="291" y="49"/>
                  </a:cubicBezTo>
                  <a:cubicBezTo>
                    <a:pt x="425" y="49"/>
                    <a:pt x="533" y="157"/>
                    <a:pt x="533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8" y="333"/>
                    <a:pt x="558" y="333"/>
                    <a:pt x="558" y="333"/>
                  </a:cubicBezTo>
                  <a:cubicBezTo>
                    <a:pt x="596" y="291"/>
                    <a:pt x="596" y="291"/>
                    <a:pt x="596" y="291"/>
                  </a:cubicBezTo>
                  <a:lnTo>
                    <a:pt x="582" y="29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8" name="Freeform 15"/>
            <p:cNvSpPr/>
            <p:nvPr/>
          </p:nvSpPr>
          <p:spPr bwMode="auto">
            <a:xfrm>
              <a:off x="2677807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3" y="216"/>
                    <a:pt x="138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9" name="Freeform 16"/>
            <p:cNvSpPr/>
            <p:nvPr/>
          </p:nvSpPr>
          <p:spPr bwMode="auto">
            <a:xfrm>
              <a:off x="6328704" y="2190914"/>
              <a:ext cx="1355593" cy="764959"/>
            </a:xfrm>
            <a:custGeom>
              <a:avLst/>
              <a:gdLst>
                <a:gd name="T0" fmla="*/ 581 w 595"/>
                <a:gd name="T1" fmla="*/ 291 h 333"/>
                <a:gd name="T2" fmla="*/ 290 w 595"/>
                <a:gd name="T3" fmla="*/ 0 h 333"/>
                <a:gd name="T4" fmla="*/ 0 w 595"/>
                <a:gd name="T5" fmla="*/ 263 h 333"/>
                <a:gd name="T6" fmla="*/ 23 w 595"/>
                <a:gd name="T7" fmla="*/ 238 h 333"/>
                <a:gd name="T8" fmla="*/ 49 w 595"/>
                <a:gd name="T9" fmla="*/ 266 h 333"/>
                <a:gd name="T10" fmla="*/ 290 w 595"/>
                <a:gd name="T11" fmla="*/ 49 h 333"/>
                <a:gd name="T12" fmla="*/ 532 w 595"/>
                <a:gd name="T13" fmla="*/ 291 h 333"/>
                <a:gd name="T14" fmla="*/ 519 w 595"/>
                <a:gd name="T15" fmla="*/ 291 h 333"/>
                <a:gd name="T16" fmla="*/ 557 w 595"/>
                <a:gd name="T17" fmla="*/ 333 h 333"/>
                <a:gd name="T18" fmla="*/ 595 w 595"/>
                <a:gd name="T19" fmla="*/ 291 h 333"/>
                <a:gd name="T20" fmla="*/ 581 w 595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5" h="333">
                  <a:moveTo>
                    <a:pt x="581" y="291"/>
                  </a:moveTo>
                  <a:cubicBezTo>
                    <a:pt x="581" y="130"/>
                    <a:pt x="451" y="0"/>
                    <a:pt x="290" y="0"/>
                  </a:cubicBezTo>
                  <a:cubicBezTo>
                    <a:pt x="138" y="0"/>
                    <a:pt x="14" y="115"/>
                    <a:pt x="0" y="263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62" y="144"/>
                    <a:pt x="165" y="49"/>
                    <a:pt x="290" y="49"/>
                  </a:cubicBezTo>
                  <a:cubicBezTo>
                    <a:pt x="424" y="49"/>
                    <a:pt x="532" y="157"/>
                    <a:pt x="532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57" y="333"/>
                    <a:pt x="557" y="333"/>
                    <a:pt x="557" y="333"/>
                  </a:cubicBezTo>
                  <a:cubicBezTo>
                    <a:pt x="595" y="291"/>
                    <a:pt x="595" y="291"/>
                    <a:pt x="595" y="291"/>
                  </a:cubicBezTo>
                  <a:lnTo>
                    <a:pt x="581" y="29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Freeform 17"/>
            <p:cNvSpPr/>
            <p:nvPr/>
          </p:nvSpPr>
          <p:spPr bwMode="auto">
            <a:xfrm>
              <a:off x="5110601" y="2764916"/>
              <a:ext cx="1357865" cy="764959"/>
            </a:xfrm>
            <a:custGeom>
              <a:avLst/>
              <a:gdLst>
                <a:gd name="T0" fmla="*/ 558 w 596"/>
                <a:gd name="T1" fmla="*/ 0 h 333"/>
                <a:gd name="T2" fmla="*/ 520 w 596"/>
                <a:gd name="T3" fmla="*/ 41 h 333"/>
                <a:gd name="T4" fmla="*/ 533 w 596"/>
                <a:gd name="T5" fmla="*/ 41 h 333"/>
                <a:gd name="T6" fmla="*/ 291 w 596"/>
                <a:gd name="T7" fmla="*/ 284 h 333"/>
                <a:gd name="T8" fmla="*/ 49 w 596"/>
                <a:gd name="T9" fmla="*/ 65 h 333"/>
                <a:gd name="T10" fmla="*/ 24 w 596"/>
                <a:gd name="T11" fmla="*/ 93 h 333"/>
                <a:gd name="T12" fmla="*/ 0 w 596"/>
                <a:gd name="T13" fmla="*/ 67 h 333"/>
                <a:gd name="T14" fmla="*/ 291 w 596"/>
                <a:gd name="T15" fmla="*/ 333 h 333"/>
                <a:gd name="T16" fmla="*/ 582 w 596"/>
                <a:gd name="T17" fmla="*/ 41 h 333"/>
                <a:gd name="T18" fmla="*/ 596 w 596"/>
                <a:gd name="T19" fmla="*/ 41 h 333"/>
                <a:gd name="T20" fmla="*/ 558 w 596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6" h="333">
                  <a:moveTo>
                    <a:pt x="558" y="0"/>
                  </a:moveTo>
                  <a:cubicBezTo>
                    <a:pt x="520" y="41"/>
                    <a:pt x="520" y="41"/>
                    <a:pt x="520" y="41"/>
                  </a:cubicBezTo>
                  <a:cubicBezTo>
                    <a:pt x="533" y="41"/>
                    <a:pt x="533" y="41"/>
                    <a:pt x="533" y="41"/>
                  </a:cubicBezTo>
                  <a:cubicBezTo>
                    <a:pt x="533" y="175"/>
                    <a:pt x="425" y="284"/>
                    <a:pt x="291" y="284"/>
                  </a:cubicBezTo>
                  <a:cubicBezTo>
                    <a:pt x="165" y="284"/>
                    <a:pt x="61" y="188"/>
                    <a:pt x="49" y="6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216"/>
                    <a:pt x="139" y="333"/>
                    <a:pt x="291" y="333"/>
                  </a:cubicBezTo>
                  <a:cubicBezTo>
                    <a:pt x="452" y="333"/>
                    <a:pt x="582" y="202"/>
                    <a:pt x="582" y="41"/>
                  </a:cubicBezTo>
                  <a:cubicBezTo>
                    <a:pt x="596" y="41"/>
                    <a:pt x="596" y="41"/>
                    <a:pt x="596" y="41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rgbClr val="00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1587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历史沿革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948" y="4834142"/>
            <a:ext cx="2072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打破税控垄断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百望承接税务系统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安全体系建设</a:t>
            </a:r>
          </a:p>
        </p:txBody>
      </p:sp>
      <p:sp>
        <p:nvSpPr>
          <p:cNvPr id="27" name="矩形 26"/>
          <p:cNvSpPr/>
          <p:nvPr/>
        </p:nvSpPr>
        <p:spPr>
          <a:xfrm>
            <a:off x="1234418" y="2149287"/>
            <a:ext cx="2925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承接“营改增”税制改革项目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启动试点行业改革</a:t>
            </a:r>
          </a:p>
        </p:txBody>
      </p:sp>
      <p:sp>
        <p:nvSpPr>
          <p:cNvPr id="29" name="矩形 28"/>
          <p:cNvSpPr/>
          <p:nvPr/>
        </p:nvSpPr>
        <p:spPr>
          <a:xfrm>
            <a:off x="2818985" y="4856533"/>
            <a:ext cx="2261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百望云成立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全面助力金融保险行业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“营改增”变革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33732" y="370238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2003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23719" y="370238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2012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04342" y="370238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2015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95395" y="370238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solidFill>
                  <a:schemeClr val="bg1"/>
                </a:solidFill>
              </a:rPr>
              <a:t>2016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72758" y="370238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2017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57530" y="369358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2018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58405" y="369358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2019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551430" y="369358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2020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34247" y="2149287"/>
            <a:ext cx="2506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百望云平台上线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提供业财税一体化云服务</a:t>
            </a:r>
          </a:p>
        </p:txBody>
      </p:sp>
      <p:sp>
        <p:nvSpPr>
          <p:cNvPr id="50" name="矩形 49"/>
          <p:cNvSpPr/>
          <p:nvPr/>
        </p:nvSpPr>
        <p:spPr>
          <a:xfrm>
            <a:off x="5501606" y="4945381"/>
            <a:ext cx="249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百望云被国家科技部授予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“中国独角兽企业”荣誉</a:t>
            </a:r>
          </a:p>
        </p:txBody>
      </p:sp>
      <p:sp>
        <p:nvSpPr>
          <p:cNvPr id="51" name="矩形 50"/>
          <p:cNvSpPr/>
          <p:nvPr/>
        </p:nvSpPr>
        <p:spPr>
          <a:xfrm>
            <a:off x="6936377" y="1876954"/>
            <a:ext cx="25809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企业客户覆盖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15大行业26个细分领域；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获得阿里巴巴、复星等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A轮战略投资</a:t>
            </a:r>
          </a:p>
        </p:txBody>
      </p:sp>
      <p:sp>
        <p:nvSpPr>
          <p:cNvPr id="52" name="矩形 51"/>
          <p:cNvSpPr/>
          <p:nvPr/>
        </p:nvSpPr>
        <p:spPr>
          <a:xfrm>
            <a:off x="8417037" y="4807176"/>
            <a:ext cx="22618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布局金融科技市场；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获得深创投、东方富海、国家中小企业发展基金领投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轮融资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042924" y="230573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构建数字商业平台</a:t>
            </a: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87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荣誉资质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11" y="1434080"/>
            <a:ext cx="2353303" cy="2194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849" y="1434080"/>
            <a:ext cx="2353303" cy="21944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088" y="1434080"/>
            <a:ext cx="2353303" cy="21944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14293" y="2089836"/>
            <a:ext cx="1629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中国</a:t>
            </a:r>
          </a:p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独角兽企业</a:t>
            </a:r>
          </a:p>
        </p:txBody>
      </p:sp>
      <p:sp>
        <p:nvSpPr>
          <p:cNvPr id="9" name="矩形 8"/>
          <p:cNvSpPr/>
          <p:nvPr/>
        </p:nvSpPr>
        <p:spPr>
          <a:xfrm>
            <a:off x="4914643" y="1935947"/>
            <a:ext cx="22497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电子发票</a:t>
            </a:r>
            <a:endParaRPr lang="en-US" altLang="zh-CN" sz="2000" b="1" dirty="0">
              <a:solidFill>
                <a:srgbClr val="1772BF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市场开具量</a:t>
            </a:r>
          </a:p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占有率第一</a:t>
            </a:r>
          </a:p>
        </p:txBody>
      </p:sp>
      <p:sp>
        <p:nvSpPr>
          <p:cNvPr id="10" name="矩形 9"/>
          <p:cNvSpPr/>
          <p:nvPr/>
        </p:nvSpPr>
        <p:spPr>
          <a:xfrm>
            <a:off x="9016600" y="2089836"/>
            <a:ext cx="1866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互联网+税务</a:t>
            </a:r>
          </a:p>
          <a:p>
            <a:pPr algn="ctr"/>
            <a:r>
              <a:rPr lang="zh-CN" altLang="en-US" sz="2000" b="1" dirty="0">
                <a:solidFill>
                  <a:srgbClr val="1772BF"/>
                </a:solidFill>
              </a:rPr>
              <a:t>推荐品牌</a:t>
            </a:r>
          </a:p>
        </p:txBody>
      </p:sp>
      <p:sp>
        <p:nvSpPr>
          <p:cNvPr id="19" name="矩形 18"/>
          <p:cNvSpPr/>
          <p:nvPr/>
        </p:nvSpPr>
        <p:spPr>
          <a:xfrm>
            <a:off x="945812" y="3614057"/>
            <a:ext cx="23601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1772BF"/>
                </a:solidFill>
              </a:rPr>
              <a:t>2016·2017·2018年度</a:t>
            </a:r>
          </a:p>
          <a:p>
            <a:pPr algn="ctr"/>
            <a:r>
              <a:rPr lang="zh-CN" altLang="en-US" b="1" dirty="0">
                <a:solidFill>
                  <a:srgbClr val="1772BF"/>
                </a:solidFill>
              </a:rPr>
              <a:t>科技部火炬中心</a:t>
            </a:r>
          </a:p>
        </p:txBody>
      </p:sp>
      <p:cxnSp>
        <p:nvCxnSpPr>
          <p:cNvPr id="24" name="直线连接符 23"/>
          <p:cNvCxnSpPr/>
          <p:nvPr/>
        </p:nvCxnSpPr>
        <p:spPr>
          <a:xfrm>
            <a:off x="667657" y="4055744"/>
            <a:ext cx="294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4577895" y="4055744"/>
            <a:ext cx="294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8488133" y="4052841"/>
            <a:ext cx="294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936507" y="3729675"/>
            <a:ext cx="223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1772BF"/>
                </a:solidFill>
              </a:rPr>
              <a:t>2018·2019年度</a:t>
            </a:r>
          </a:p>
          <a:p>
            <a:pPr algn="ctr"/>
            <a:r>
              <a:rPr lang="zh-CN" altLang="en-US" b="1" dirty="0">
                <a:solidFill>
                  <a:srgbClr val="1772BF"/>
                </a:solidFill>
              </a:rPr>
              <a:t>工信部赛迪顾问</a:t>
            </a:r>
          </a:p>
        </p:txBody>
      </p:sp>
      <p:sp>
        <p:nvSpPr>
          <p:cNvPr id="30" name="矩形 29"/>
          <p:cNvSpPr/>
          <p:nvPr/>
        </p:nvSpPr>
        <p:spPr>
          <a:xfrm>
            <a:off x="8584653" y="3729674"/>
            <a:ext cx="275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1772BF"/>
                </a:solidFill>
              </a:rPr>
              <a:t>2018年中国IT用户满意度</a:t>
            </a:r>
          </a:p>
          <a:p>
            <a:pPr algn="ctr"/>
            <a:r>
              <a:rPr lang="zh-CN" altLang="en-US" b="1" dirty="0">
                <a:solidFill>
                  <a:srgbClr val="1772BF"/>
                </a:solidFill>
              </a:rPr>
              <a:t>工信部计世资讯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7ED313B-1BCE-4AE4-8FCA-475F0958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31" y="4723379"/>
            <a:ext cx="3344292" cy="68087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A1BD881-4A0C-4C5E-AE75-D7C1E79F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31" y="5681323"/>
            <a:ext cx="3344292" cy="68087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44DBB5F-304E-452B-AD89-0A9B363B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012" y="4723379"/>
            <a:ext cx="3344293" cy="68087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6F1B68D-F3F3-4712-A0D5-B077A7886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011" y="5681323"/>
            <a:ext cx="3344293" cy="68087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6C50707-2EE4-4C60-B001-D76DD5892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3093" y="4723379"/>
            <a:ext cx="3604627" cy="68087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7E6BACE-BB03-42FA-82C7-51472CDC6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091" y="5681323"/>
            <a:ext cx="3604627" cy="68087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BB8BC5B-B506-448A-B372-6650A35C8A88}"/>
              </a:ext>
            </a:extLst>
          </p:cNvPr>
          <p:cNvSpPr/>
          <p:nvPr/>
        </p:nvSpPr>
        <p:spPr>
          <a:xfrm>
            <a:off x="1314293" y="4885218"/>
            <a:ext cx="199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47个软件著作权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AF24166-B501-4B5C-BB8C-469E9951A0B5}"/>
              </a:ext>
            </a:extLst>
          </p:cNvPr>
          <p:cNvSpPr/>
          <p:nvPr/>
        </p:nvSpPr>
        <p:spPr>
          <a:xfrm>
            <a:off x="1314293" y="583709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11个专利技术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4D6E902-B21B-4A8C-9D3C-D051488A1D29}"/>
              </a:ext>
            </a:extLst>
          </p:cNvPr>
          <p:cNvSpPr/>
          <p:nvPr/>
        </p:nvSpPr>
        <p:spPr>
          <a:xfrm>
            <a:off x="5086121" y="4879150"/>
            <a:ext cx="229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7大管理及服务认证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5BBB13-78B6-449B-8F9E-E7C814A297CE}"/>
              </a:ext>
            </a:extLst>
          </p:cNvPr>
          <p:cNvSpPr/>
          <p:nvPr/>
        </p:nvSpPr>
        <p:spPr>
          <a:xfrm>
            <a:off x="5086121" y="584505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35项核心技术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BD19D4-90E1-44AC-9835-2EFBDB4839F2}"/>
              </a:ext>
            </a:extLst>
          </p:cNvPr>
          <p:cNvSpPr/>
          <p:nvPr/>
        </p:nvSpPr>
        <p:spPr>
          <a:xfrm>
            <a:off x="8935173" y="4879150"/>
            <a:ext cx="249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信息安全等级保护三级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D12A28F-380C-4FAD-B907-A78B8BE8B8FD}"/>
              </a:ext>
            </a:extLst>
          </p:cNvPr>
          <p:cNvSpPr/>
          <p:nvPr/>
        </p:nvSpPr>
        <p:spPr>
          <a:xfrm>
            <a:off x="8935173" y="583709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信用等级AAA企业</a:t>
            </a: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922" y="3980558"/>
            <a:ext cx="3200825" cy="23546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2848" y="15874"/>
            <a:ext cx="3949908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市场地位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2951923" y="1172776"/>
            <a:ext cx="6795568" cy="2394293"/>
            <a:chOff x="561845" y="1328420"/>
            <a:chExt cx="7764220" cy="273558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798" y="1328420"/>
              <a:ext cx="7489662" cy="25019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845" y="1328420"/>
              <a:ext cx="7764220" cy="273558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556" y="3980558"/>
            <a:ext cx="2927811" cy="21179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681" y="3980558"/>
            <a:ext cx="2927810" cy="21179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707" y="4216159"/>
            <a:ext cx="3200825" cy="23546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2848" y="201361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发票数字化管理服务市场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2848" y="485485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发票数字化协同市场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285872" y="485485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税控设备市场</a:t>
            </a:r>
          </a:p>
        </p:txBody>
      </p:sp>
      <p:sp>
        <p:nvSpPr>
          <p:cNvPr id="18" name="三角形 17"/>
          <p:cNvSpPr/>
          <p:nvPr/>
        </p:nvSpPr>
        <p:spPr>
          <a:xfrm rot="5400000">
            <a:off x="545660" y="2352606"/>
            <a:ext cx="164998" cy="1422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5400000">
            <a:off x="545660" y="5204784"/>
            <a:ext cx="164998" cy="1422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 rot="16200000">
            <a:off x="11428057" y="5204784"/>
            <a:ext cx="164998" cy="1422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103140" y="1172776"/>
            <a:ext cx="778213" cy="33501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825537" y="4048654"/>
            <a:ext cx="778213" cy="33501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586278" y="6579136"/>
            <a:ext cx="3266920" cy="280452"/>
          </a:xfrm>
          <a:prstGeom prst="rect">
            <a:avLst/>
          </a:prstGeom>
          <a:noFill/>
        </p:spPr>
        <p:txBody>
          <a:bodyPr wrap="none" lIns="0" tIns="72000" rIns="0" rtlCol="0">
            <a:spAutoFit/>
          </a:bodyPr>
          <a:lstStyle/>
          <a:p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图片来源：赛迪顾问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中国发票数字化白皮书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(2019)》</a:t>
            </a:r>
          </a:p>
        </p:txBody>
      </p:sp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 2">
            <a:extLst>
              <a:ext uri="{FF2B5EF4-FFF2-40B4-BE49-F238E27FC236}">
                <a16:creationId xmlns:a16="http://schemas.microsoft.com/office/drawing/2014/main" id="{9A5AA874-4630-4679-963D-1011BDF4568F}"/>
              </a:ext>
            </a:extLst>
          </p:cNvPr>
          <p:cNvGrpSpPr/>
          <p:nvPr/>
        </p:nvGrpSpPr>
        <p:grpSpPr>
          <a:xfrm>
            <a:off x="4947793" y="1651901"/>
            <a:ext cx="2294825" cy="2294825"/>
            <a:chOff x="5638204" y="1768682"/>
            <a:chExt cx="517122" cy="51712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4503027-F771-4327-9E50-A3AB9D88F9C0}"/>
                </a:ext>
              </a:extLst>
            </p:cNvPr>
            <p:cNvSpPr/>
            <p:nvPr/>
          </p:nvSpPr>
          <p:spPr>
            <a:xfrm>
              <a:off x="5638204" y="1768682"/>
              <a:ext cx="517122" cy="51712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7125F55-5BB5-42C8-82AD-B6EB5F890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685" y="1883205"/>
              <a:ext cx="251694" cy="180905"/>
            </a:xfrm>
            <a:prstGeom prst="rect">
              <a:avLst/>
            </a:prstGeom>
          </p:spPr>
        </p:pic>
      </p:grpSp>
      <p:grpSp>
        <p:nvGrpSpPr>
          <p:cNvPr id="50" name="组 3">
            <a:extLst>
              <a:ext uri="{FF2B5EF4-FFF2-40B4-BE49-F238E27FC236}">
                <a16:creationId xmlns:a16="http://schemas.microsoft.com/office/drawing/2014/main" id="{7DBF996C-2A88-4AB7-B159-518D29895DDE}"/>
              </a:ext>
            </a:extLst>
          </p:cNvPr>
          <p:cNvGrpSpPr/>
          <p:nvPr/>
        </p:nvGrpSpPr>
        <p:grpSpPr>
          <a:xfrm>
            <a:off x="8452047" y="1651901"/>
            <a:ext cx="2294825" cy="2294825"/>
            <a:chOff x="3897144" y="4133030"/>
            <a:chExt cx="517122" cy="51712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D9DA64E-77EB-4BC7-A349-B2AAAD03CAA2}"/>
                </a:ext>
              </a:extLst>
            </p:cNvPr>
            <p:cNvSpPr/>
            <p:nvPr/>
          </p:nvSpPr>
          <p:spPr>
            <a:xfrm>
              <a:off x="3897144" y="4133030"/>
              <a:ext cx="517122" cy="517122"/>
            </a:xfrm>
            <a:prstGeom prst="ellipse">
              <a:avLst/>
            </a:prstGeom>
            <a:solidFill>
              <a:srgbClr val="F37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BE2A13FE-7633-4EF8-BB1E-830837A9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3574" y="4219935"/>
              <a:ext cx="204261" cy="224028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5F8E27-AD02-47BB-8DCC-ADC401EC3077}"/>
              </a:ext>
            </a:extLst>
          </p:cNvPr>
          <p:cNvGrpSpPr/>
          <p:nvPr/>
        </p:nvGrpSpPr>
        <p:grpSpPr>
          <a:xfrm>
            <a:off x="1483761" y="1651901"/>
            <a:ext cx="2294825" cy="2294825"/>
            <a:chOff x="1163599" y="1566118"/>
            <a:chExt cx="2494005" cy="2494005"/>
          </a:xfrm>
        </p:grpSpPr>
        <p:grpSp>
          <p:nvGrpSpPr>
            <p:cNvPr id="54" name="组 4">
              <a:extLst>
                <a:ext uri="{FF2B5EF4-FFF2-40B4-BE49-F238E27FC236}">
                  <a16:creationId xmlns:a16="http://schemas.microsoft.com/office/drawing/2014/main" id="{025D2C4C-DF46-4A1B-8DCF-85349BAC7CB6}"/>
                </a:ext>
              </a:extLst>
            </p:cNvPr>
            <p:cNvGrpSpPr/>
            <p:nvPr/>
          </p:nvGrpSpPr>
          <p:grpSpPr>
            <a:xfrm>
              <a:off x="1163599" y="1566118"/>
              <a:ext cx="2494005" cy="2494005"/>
              <a:chOff x="3780510" y="1780303"/>
              <a:chExt cx="517122" cy="517122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A808F0B-55F4-4FFC-A222-07B8643BB279}"/>
                  </a:ext>
                </a:extLst>
              </p:cNvPr>
              <p:cNvSpPr/>
              <p:nvPr/>
            </p:nvSpPr>
            <p:spPr>
              <a:xfrm>
                <a:off x="3780510" y="1780303"/>
                <a:ext cx="517122" cy="51712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0CAF5568-8F79-4B54-8CB7-4C39C522D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5233" y="1874593"/>
                <a:ext cx="282749" cy="196352"/>
              </a:xfrm>
              <a:prstGeom prst="rect">
                <a:avLst/>
              </a:prstGeom>
            </p:spPr>
          </p:pic>
        </p:grpSp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151AA515-C6E1-4A53-8052-723D598B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765" y="3185446"/>
              <a:ext cx="1535792" cy="47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800" b="1" spc="3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云计算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09277" y="15874"/>
            <a:ext cx="3789680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科技赋能数字商业</a:t>
            </a:r>
          </a:p>
        </p:txBody>
      </p:sp>
      <p:sp>
        <p:nvSpPr>
          <p:cNvPr id="55" name="Rectangle 41"/>
          <p:cNvSpPr>
            <a:spLocks noChangeArrowheads="1"/>
          </p:cNvSpPr>
          <p:nvPr/>
        </p:nvSpPr>
        <p:spPr bwMode="auto">
          <a:xfrm>
            <a:off x="2076927" y="5176118"/>
            <a:ext cx="1476943" cy="4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电子发票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5677680" y="5203762"/>
            <a:ext cx="1476943" cy="4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电子印章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Rectangle 41"/>
          <p:cNvSpPr>
            <a:spLocks noChangeArrowheads="1"/>
          </p:cNvSpPr>
          <p:nvPr/>
        </p:nvSpPr>
        <p:spPr bwMode="auto">
          <a:xfrm>
            <a:off x="9402333" y="5197156"/>
            <a:ext cx="1453069" cy="4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版式文件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356230" y="5061418"/>
            <a:ext cx="701707" cy="701707"/>
            <a:chOff x="-1955532" y="3253094"/>
            <a:chExt cx="517122" cy="517122"/>
          </a:xfrm>
        </p:grpSpPr>
        <p:sp>
          <p:nvSpPr>
            <p:cNvPr id="68" name="椭圆 67"/>
            <p:cNvSpPr/>
            <p:nvPr/>
          </p:nvSpPr>
          <p:spPr>
            <a:xfrm>
              <a:off x="-1955532" y="3253094"/>
              <a:ext cx="517122" cy="5171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881205" y="3373924"/>
              <a:ext cx="368300" cy="25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</p:pic>
      </p:grpSp>
      <p:grpSp>
        <p:nvGrpSpPr>
          <p:cNvPr id="12" name="组 11"/>
          <p:cNvGrpSpPr/>
          <p:nvPr/>
        </p:nvGrpSpPr>
        <p:grpSpPr>
          <a:xfrm>
            <a:off x="4963435" y="5061418"/>
            <a:ext cx="701707" cy="701707"/>
            <a:chOff x="-1758364" y="4360640"/>
            <a:chExt cx="517122" cy="517122"/>
          </a:xfrm>
        </p:grpSpPr>
        <p:sp>
          <p:nvSpPr>
            <p:cNvPr id="70" name="椭圆 69"/>
            <p:cNvSpPr/>
            <p:nvPr/>
          </p:nvSpPr>
          <p:spPr>
            <a:xfrm>
              <a:off x="-1758364" y="4360640"/>
              <a:ext cx="517122" cy="51712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640268" y="4425197"/>
              <a:ext cx="279400" cy="368300"/>
            </a:xfrm>
            <a:prstGeom prst="rect">
              <a:avLst/>
            </a:prstGeom>
          </p:spPr>
        </p:pic>
      </p:grpSp>
      <p:grpSp>
        <p:nvGrpSpPr>
          <p:cNvPr id="11" name="组 10"/>
          <p:cNvGrpSpPr/>
          <p:nvPr/>
        </p:nvGrpSpPr>
        <p:grpSpPr>
          <a:xfrm>
            <a:off x="8665652" y="5061418"/>
            <a:ext cx="701707" cy="701707"/>
            <a:chOff x="-1975737" y="5605821"/>
            <a:chExt cx="517122" cy="517122"/>
          </a:xfrm>
        </p:grpSpPr>
        <p:sp>
          <p:nvSpPr>
            <p:cNvPr id="71" name="椭圆 70"/>
            <p:cNvSpPr/>
            <p:nvPr/>
          </p:nvSpPr>
          <p:spPr>
            <a:xfrm>
              <a:off x="-1975737" y="5605821"/>
              <a:ext cx="517122" cy="5171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875926" y="5701845"/>
              <a:ext cx="317500" cy="317500"/>
            </a:xfrm>
            <a:prstGeom prst="rect">
              <a:avLst/>
            </a:prstGeom>
          </p:spPr>
        </p:pic>
      </p:grpSp>
      <p:sp>
        <p:nvSpPr>
          <p:cNvPr id="36" name="Rectangle 41"/>
          <p:cNvSpPr>
            <a:spLocks noChangeArrowheads="1"/>
          </p:cNvSpPr>
          <p:nvPr/>
        </p:nvSpPr>
        <p:spPr bwMode="auto">
          <a:xfrm>
            <a:off x="5156788" y="3100931"/>
            <a:ext cx="1535792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2800" b="1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623DD3-CAAA-4F79-982A-01C62DF69033}"/>
              </a:ext>
            </a:extLst>
          </p:cNvPr>
          <p:cNvSpPr txBox="1"/>
          <p:nvPr/>
        </p:nvSpPr>
        <p:spPr>
          <a:xfrm>
            <a:off x="1816920" y="4072787"/>
            <a:ext cx="1825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IaaS+PaaS+SaaS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102EE1E-148E-4146-90B5-A759A7B18443}"/>
              </a:ext>
            </a:extLst>
          </p:cNvPr>
          <p:cNvSpPr txBox="1"/>
          <p:nvPr/>
        </p:nvSpPr>
        <p:spPr>
          <a:xfrm>
            <a:off x="5118817" y="4067413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数据引擎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+Hadoop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C88CEFE-0F69-4DED-B7D0-19D129F5D7BD}"/>
              </a:ext>
            </a:extLst>
          </p:cNvPr>
          <p:cNvSpPr txBox="1"/>
          <p:nvPr/>
        </p:nvSpPr>
        <p:spPr>
          <a:xfrm>
            <a:off x="8831729" y="4016971"/>
            <a:ext cx="1712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NLP+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OCR+RPA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93FE5-DE85-4D5D-8F9F-895475B92F8F}"/>
              </a:ext>
            </a:extLst>
          </p:cNvPr>
          <p:cNvSpPr txBox="1"/>
          <p:nvPr/>
        </p:nvSpPr>
        <p:spPr>
          <a:xfrm>
            <a:off x="1932196" y="592708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支持全球标准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F3A4DE1-6A67-4470-BE82-64C199EB0CA2}"/>
              </a:ext>
            </a:extLst>
          </p:cNvPr>
          <p:cNvSpPr txBox="1"/>
          <p:nvPr/>
        </p:nvSpPr>
        <p:spPr>
          <a:xfrm>
            <a:off x="4701709" y="5927085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支持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SM2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SM3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SM4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SM9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等算法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9746102-1688-4E84-AB10-990C5B5FD23D}"/>
              </a:ext>
            </a:extLst>
          </p:cNvPr>
          <p:cNvSpPr txBox="1"/>
          <p:nvPr/>
        </p:nvSpPr>
        <p:spPr>
          <a:xfrm>
            <a:off x="9098777" y="5933204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自主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PDF/OFD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知识产权</a:t>
            </a:r>
          </a:p>
        </p:txBody>
      </p:sp>
      <p:sp>
        <p:nvSpPr>
          <p:cNvPr id="61" name="Rectangle 41">
            <a:extLst>
              <a:ext uri="{FF2B5EF4-FFF2-40B4-BE49-F238E27FC236}">
                <a16:creationId xmlns:a16="http://schemas.microsoft.com/office/drawing/2014/main" id="{56217372-5A07-43C4-8D35-F8BB33B72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251" y="3144616"/>
            <a:ext cx="1825435" cy="47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2800" b="1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</a:t>
            </a:r>
          </a:p>
        </p:txBody>
      </p:sp>
    </p:spTree>
    <p:extLst>
      <p:ext uri="{BB962C8B-B14F-4D97-AF65-F5344CB8AC3E}">
        <p14:creationId xmlns:p14="http://schemas.microsoft.com/office/powerpoint/2010/main" val="34585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线连接符 32"/>
          <p:cNvCxnSpPr>
            <a:stCxn id="133" idx="7"/>
            <a:endCxn id="189" idx="5"/>
          </p:cNvCxnSpPr>
          <p:nvPr/>
        </p:nvCxnSpPr>
        <p:spPr>
          <a:xfrm flipH="1" flipV="1">
            <a:off x="10817989" y="3824576"/>
            <a:ext cx="799899" cy="7179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123" idx="1"/>
          </p:cNvCxnSpPr>
          <p:nvPr/>
        </p:nvCxnSpPr>
        <p:spPr>
          <a:xfrm flipH="1" flipV="1">
            <a:off x="5064407" y="1277583"/>
            <a:ext cx="513484" cy="7889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图片 83"/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03" y="1154657"/>
            <a:ext cx="9838998" cy="5689711"/>
          </a:xfrm>
          <a:prstGeom prst="rect">
            <a:avLst/>
          </a:prstGeom>
        </p:spPr>
      </p:pic>
      <p:cxnSp>
        <p:nvCxnSpPr>
          <p:cNvPr id="9" name="直线连接符 8"/>
          <p:cNvCxnSpPr>
            <a:stCxn id="99" idx="4"/>
          </p:cNvCxnSpPr>
          <p:nvPr/>
        </p:nvCxnSpPr>
        <p:spPr>
          <a:xfrm>
            <a:off x="1149677" y="1356303"/>
            <a:ext cx="88744" cy="4813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/>
          <p:cNvCxnSpPr>
            <a:stCxn id="158" idx="5"/>
            <a:endCxn id="183" idx="5"/>
          </p:cNvCxnSpPr>
          <p:nvPr/>
        </p:nvCxnSpPr>
        <p:spPr>
          <a:xfrm>
            <a:off x="1613401" y="4055037"/>
            <a:ext cx="1646845" cy="33774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连接符 203"/>
          <p:cNvCxnSpPr>
            <a:stCxn id="177" idx="1"/>
          </p:cNvCxnSpPr>
          <p:nvPr/>
        </p:nvCxnSpPr>
        <p:spPr>
          <a:xfrm>
            <a:off x="2059910" y="1384600"/>
            <a:ext cx="1738780" cy="4478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连接符 205"/>
          <p:cNvCxnSpPr>
            <a:stCxn id="174" idx="7"/>
          </p:cNvCxnSpPr>
          <p:nvPr/>
        </p:nvCxnSpPr>
        <p:spPr>
          <a:xfrm flipV="1">
            <a:off x="7005538" y="3148405"/>
            <a:ext cx="1281894" cy="2104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连接符 211"/>
          <p:cNvCxnSpPr/>
          <p:nvPr/>
        </p:nvCxnSpPr>
        <p:spPr>
          <a:xfrm>
            <a:off x="9284436" y="1259991"/>
            <a:ext cx="784869" cy="3540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连接符 213"/>
          <p:cNvCxnSpPr/>
          <p:nvPr/>
        </p:nvCxnSpPr>
        <p:spPr>
          <a:xfrm flipV="1">
            <a:off x="9600556" y="3770101"/>
            <a:ext cx="1217435" cy="47845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42938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百望云数字商业平台</a:t>
            </a:r>
          </a:p>
        </p:txBody>
      </p:sp>
      <p:sp>
        <p:nvSpPr>
          <p:cNvPr id="173" name="椭圆 172"/>
          <p:cNvSpPr/>
          <p:nvPr/>
        </p:nvSpPr>
        <p:spPr>
          <a:xfrm>
            <a:off x="6836935" y="3289345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6885927" y="3338336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1991445" y="1319449"/>
            <a:ext cx="238117" cy="238117"/>
            <a:chOff x="2226576" y="1334947"/>
            <a:chExt cx="238117" cy="238117"/>
          </a:xfrm>
        </p:grpSpPr>
        <p:sp>
          <p:nvSpPr>
            <p:cNvPr id="176" name="椭圆 175"/>
            <p:cNvSpPr/>
            <p:nvPr/>
          </p:nvSpPr>
          <p:spPr>
            <a:xfrm>
              <a:off x="2226576" y="1334947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2274519" y="1379576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9" name="椭圆 178"/>
          <p:cNvSpPr/>
          <p:nvPr/>
        </p:nvSpPr>
        <p:spPr>
          <a:xfrm>
            <a:off x="4563671" y="1648562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4612663" y="1697554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3091644" y="4224175"/>
            <a:ext cx="238117" cy="238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3140635" y="4273167"/>
            <a:ext cx="140133" cy="140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3799739" y="3004793"/>
            <a:ext cx="171928" cy="1719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3835113" y="3040167"/>
            <a:ext cx="101181" cy="101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649387" y="3656422"/>
            <a:ext cx="238117" cy="238117"/>
            <a:chOff x="10884518" y="3656422"/>
            <a:chExt cx="238117" cy="238117"/>
          </a:xfrm>
        </p:grpSpPr>
        <p:sp>
          <p:nvSpPr>
            <p:cNvPr id="188" name="椭圆 187"/>
            <p:cNvSpPr/>
            <p:nvPr/>
          </p:nvSpPr>
          <p:spPr>
            <a:xfrm>
              <a:off x="10884518" y="3656422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10933509" y="3704965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9101168" y="1095306"/>
            <a:ext cx="238117" cy="238117"/>
            <a:chOff x="9350965" y="1072215"/>
            <a:chExt cx="238117" cy="238117"/>
          </a:xfrm>
        </p:grpSpPr>
        <p:sp>
          <p:nvSpPr>
            <p:cNvPr id="191" name="椭圆 190"/>
            <p:cNvSpPr/>
            <p:nvPr/>
          </p:nvSpPr>
          <p:spPr>
            <a:xfrm>
              <a:off x="9350965" y="1072215"/>
              <a:ext cx="238117" cy="2381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9399956" y="1121207"/>
              <a:ext cx="140133" cy="140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7" name="直线连接符 126"/>
          <p:cNvCxnSpPr>
            <a:endCxn id="158" idx="7"/>
          </p:cNvCxnSpPr>
          <p:nvPr/>
        </p:nvCxnSpPr>
        <p:spPr>
          <a:xfrm flipH="1">
            <a:off x="1613401" y="3307389"/>
            <a:ext cx="1159913" cy="5572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1588" y="5035961"/>
            <a:ext cx="10206009" cy="1615996"/>
          </a:xfrm>
          <a:prstGeom prst="roundRect">
            <a:avLst>
              <a:gd name="adj" fmla="val 5431"/>
            </a:avLst>
          </a:prstGeom>
          <a:solidFill>
            <a:schemeClr val="bg1">
              <a:lumMod val="9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 flipV="1">
            <a:off x="8590032" y="1905236"/>
            <a:ext cx="180676" cy="8445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V="1">
            <a:off x="2324121" y="2042968"/>
            <a:ext cx="1492161" cy="4672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>
            <a:stCxn id="121" idx="4"/>
          </p:cNvCxnSpPr>
          <p:nvPr/>
        </p:nvCxnSpPr>
        <p:spPr>
          <a:xfrm>
            <a:off x="2324121" y="2644876"/>
            <a:ext cx="518456" cy="6758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 flipV="1">
            <a:off x="1432716" y="2296379"/>
            <a:ext cx="891405" cy="2138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4235220" y="2161722"/>
            <a:ext cx="588657" cy="5808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endCxn id="123" idx="3"/>
          </p:cNvCxnSpPr>
          <p:nvPr/>
        </p:nvCxnSpPr>
        <p:spPr>
          <a:xfrm flipV="1">
            <a:off x="5256799" y="2256939"/>
            <a:ext cx="321091" cy="5423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23" idx="7"/>
          </p:cNvCxnSpPr>
          <p:nvPr/>
        </p:nvCxnSpPr>
        <p:spPr>
          <a:xfrm flipV="1">
            <a:off x="5768325" y="2024066"/>
            <a:ext cx="926705" cy="424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V="1">
            <a:off x="5341179" y="2403299"/>
            <a:ext cx="1499871" cy="9916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122" idx="5"/>
          </p:cNvCxnSpPr>
          <p:nvPr/>
        </p:nvCxnSpPr>
        <p:spPr>
          <a:xfrm flipV="1">
            <a:off x="2932035" y="2296379"/>
            <a:ext cx="973590" cy="11195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H="1">
            <a:off x="9529715" y="2452141"/>
            <a:ext cx="890932" cy="16820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endCxn id="125" idx="5"/>
          </p:cNvCxnSpPr>
          <p:nvPr/>
        </p:nvCxnSpPr>
        <p:spPr>
          <a:xfrm>
            <a:off x="8653795" y="3320678"/>
            <a:ext cx="946761" cy="908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>
            <a:endCxn id="124" idx="2"/>
          </p:cNvCxnSpPr>
          <p:nvPr/>
        </p:nvCxnSpPr>
        <p:spPr>
          <a:xfrm>
            <a:off x="7214568" y="1908311"/>
            <a:ext cx="14392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7215820" y="2159873"/>
            <a:ext cx="1148247" cy="7392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716457" y="1760603"/>
            <a:ext cx="969509" cy="969509"/>
          </a:xfrm>
          <a:prstGeom prst="ellipse">
            <a:avLst/>
          </a:prstGeom>
          <a:solidFill>
            <a:srgbClr val="F37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2608005" y="3091866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2098509" y="2284935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3495447" y="1437011"/>
            <a:ext cx="991796" cy="991796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425040" y="2428807"/>
            <a:ext cx="1321898" cy="1321898"/>
          </a:xfrm>
          <a:prstGeom prst="ellipse">
            <a:avLst/>
          </a:prstGeom>
          <a:solidFill>
            <a:srgbClr val="FF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8006698" y="2428807"/>
            <a:ext cx="1105884" cy="1105884"/>
          </a:xfrm>
          <a:prstGeom prst="ellipse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5435334" y="1932909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6310030" y="1247362"/>
            <a:ext cx="1321898" cy="1321898"/>
          </a:xfrm>
          <a:prstGeom prst="ellipse">
            <a:avLst/>
          </a:prstGeom>
          <a:solidFill>
            <a:srgbClr val="97C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8559640" y="1679499"/>
            <a:ext cx="457625" cy="4576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9759698" y="1287385"/>
            <a:ext cx="1321898" cy="13218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2189464" y="2375562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702161" y="3186021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5538451" y="2027065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8653795" y="1773654"/>
            <a:ext cx="269314" cy="269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4" name="组 73"/>
          <p:cNvGrpSpPr/>
          <p:nvPr/>
        </p:nvGrpSpPr>
        <p:grpSpPr>
          <a:xfrm>
            <a:off x="9276527" y="3905358"/>
            <a:ext cx="457625" cy="457625"/>
            <a:chOff x="9693999" y="4061386"/>
            <a:chExt cx="481414" cy="481414"/>
          </a:xfrm>
        </p:grpSpPr>
        <p:sp>
          <p:nvSpPr>
            <p:cNvPr id="119" name="椭圆 118"/>
            <p:cNvSpPr/>
            <p:nvPr/>
          </p:nvSpPr>
          <p:spPr>
            <a:xfrm>
              <a:off x="9693999" y="4061386"/>
              <a:ext cx="481414" cy="4814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9793049" y="4160436"/>
              <a:ext cx="283314" cy="283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811124" y="1860075"/>
            <a:ext cx="770564" cy="770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598916" y="1547362"/>
            <a:ext cx="770564" cy="770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4578350" y="2596467"/>
            <a:ext cx="999541" cy="999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6439475" y="1368270"/>
            <a:ext cx="1060538" cy="1060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97C52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8152545" y="2563463"/>
            <a:ext cx="831527" cy="8315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9922926" y="1448479"/>
            <a:ext cx="999541" cy="999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56" name="组 155"/>
          <p:cNvGrpSpPr/>
          <p:nvPr/>
        </p:nvGrpSpPr>
        <p:grpSpPr>
          <a:xfrm>
            <a:off x="1289372" y="3731008"/>
            <a:ext cx="457625" cy="457625"/>
            <a:chOff x="9693999" y="4061386"/>
            <a:chExt cx="481414" cy="481414"/>
          </a:xfrm>
        </p:grpSpPr>
        <p:sp>
          <p:nvSpPr>
            <p:cNvPr id="157" name="椭圆 156"/>
            <p:cNvSpPr/>
            <p:nvPr/>
          </p:nvSpPr>
          <p:spPr>
            <a:xfrm>
              <a:off x="9693999" y="4061386"/>
              <a:ext cx="481414" cy="4814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9793049" y="4160436"/>
              <a:ext cx="283314" cy="283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126865" y="5787461"/>
            <a:ext cx="9853922" cy="688128"/>
            <a:chOff x="873330" y="5586614"/>
            <a:chExt cx="9461387" cy="723900"/>
          </a:xfrm>
          <a:solidFill>
            <a:srgbClr val="1A72C0"/>
          </a:solidFill>
        </p:grpSpPr>
        <p:sp>
          <p:nvSpPr>
            <p:cNvPr id="137" name="圆角矩形 136"/>
            <p:cNvSpPr/>
            <p:nvPr/>
          </p:nvSpPr>
          <p:spPr>
            <a:xfrm>
              <a:off x="873330" y="5586614"/>
              <a:ext cx="1791378" cy="723900"/>
            </a:xfrm>
            <a:prstGeom prst="roundRect">
              <a:avLst>
                <a:gd name="adj" fmla="val 9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业</a:t>
              </a:r>
              <a:r>
                <a:rPr kumimoji="1" lang="zh-CN" altLang="en-US" sz="1600">
                  <a:latin typeface="Microsoft YaHei" charset="-122"/>
                  <a:ea typeface="Microsoft YaHei" charset="-122"/>
                  <a:cs typeface="Microsoft YaHei" charset="-122"/>
                </a:rPr>
                <a:t>财税</a:t>
              </a:r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一体化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162" name="圆角矩形 161"/>
            <p:cNvSpPr/>
            <p:nvPr/>
          </p:nvSpPr>
          <p:spPr>
            <a:xfrm>
              <a:off x="2797242" y="5586614"/>
              <a:ext cx="1791378" cy="723900"/>
            </a:xfrm>
            <a:prstGeom prst="roundRect">
              <a:avLst>
                <a:gd name="adj" fmla="val 108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财务供应链协同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163" name="圆角矩形 162"/>
            <p:cNvSpPr/>
            <p:nvPr/>
          </p:nvSpPr>
          <p:spPr>
            <a:xfrm>
              <a:off x="4715969" y="5586614"/>
              <a:ext cx="1791378" cy="723900"/>
            </a:xfrm>
            <a:prstGeom prst="roundRect">
              <a:avLst>
                <a:gd name="adj" fmla="val 108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普惠金融服务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164" name="圆角矩形 163"/>
            <p:cNvSpPr/>
            <p:nvPr/>
          </p:nvSpPr>
          <p:spPr>
            <a:xfrm>
              <a:off x="6634696" y="5586614"/>
              <a:ext cx="1791378" cy="723900"/>
            </a:xfrm>
            <a:prstGeom prst="roundRect">
              <a:avLst>
                <a:gd name="adj" fmla="val 9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电子发票服务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  <p:sp>
          <p:nvSpPr>
            <p:cNvPr id="165" name="圆角矩形 164"/>
            <p:cNvSpPr/>
            <p:nvPr/>
          </p:nvSpPr>
          <p:spPr>
            <a:xfrm>
              <a:off x="8543339" y="5586614"/>
              <a:ext cx="1791378" cy="723900"/>
            </a:xfrm>
            <a:prstGeom prst="roundRect">
              <a:avLst>
                <a:gd name="adj" fmla="val 8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端发票服务</a:t>
              </a:r>
              <a:endPara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云平台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4881026" y="1066679"/>
            <a:ext cx="301592" cy="301592"/>
            <a:chOff x="5116157" y="1066679"/>
            <a:chExt cx="301592" cy="301592"/>
          </a:xfrm>
        </p:grpSpPr>
        <p:sp>
          <p:nvSpPr>
            <p:cNvPr id="90" name="椭圆 89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3" name="组 92"/>
          <p:cNvGrpSpPr/>
          <p:nvPr/>
        </p:nvGrpSpPr>
        <p:grpSpPr>
          <a:xfrm>
            <a:off x="1001076" y="1117693"/>
            <a:ext cx="301592" cy="301592"/>
            <a:chOff x="5116157" y="1066679"/>
            <a:chExt cx="301592" cy="301592"/>
          </a:xfrm>
        </p:grpSpPr>
        <p:sp>
          <p:nvSpPr>
            <p:cNvPr id="97" name="椭圆 96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0" name="组 99"/>
          <p:cNvGrpSpPr/>
          <p:nvPr/>
        </p:nvGrpSpPr>
        <p:grpSpPr>
          <a:xfrm>
            <a:off x="6893388" y="4031836"/>
            <a:ext cx="301592" cy="301592"/>
            <a:chOff x="5116157" y="1066679"/>
            <a:chExt cx="301592" cy="301592"/>
          </a:xfrm>
        </p:grpSpPr>
        <p:sp>
          <p:nvSpPr>
            <p:cNvPr id="101" name="椭圆 100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连接符 12"/>
          <p:cNvCxnSpPr>
            <a:stCxn id="102" idx="6"/>
          </p:cNvCxnSpPr>
          <p:nvPr/>
        </p:nvCxnSpPr>
        <p:spPr>
          <a:xfrm flipV="1">
            <a:off x="7130733" y="3114566"/>
            <a:ext cx="976457" cy="1067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884328" y="2703951"/>
            <a:ext cx="1411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  <a:endParaRPr kumimoji="1" lang="en-US" altLang="zh-CN" sz="1400" b="1" spc="300" dirty="0">
              <a:solidFill>
                <a:srgbClr val="0096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b="1" spc="300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pPr algn="ctr"/>
            <a:endParaRPr kumimoji="1"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030505" y="1683802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spc="300" dirty="0">
                <a:solidFill>
                  <a:srgbClr val="FFC00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第三方</a:t>
            </a:r>
            <a:endParaRPr kumimoji="1" lang="en-US" altLang="zh-CN" sz="14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b="1" spc="300" dirty="0">
                <a:solidFill>
                  <a:srgbClr val="FFC00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endParaRPr kumimoji="1"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574340" y="1636898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spc="300" dirty="0">
                <a:solidFill>
                  <a:srgbClr val="97C52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供应链</a:t>
            </a:r>
            <a:endParaRPr kumimoji="1" lang="en-US" altLang="zh-CN" sz="1400" b="1" spc="300" dirty="0">
              <a:solidFill>
                <a:srgbClr val="97C52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b="1" spc="300" dirty="0">
                <a:solidFill>
                  <a:srgbClr val="97C52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服务商</a:t>
            </a:r>
          </a:p>
          <a:p>
            <a:endParaRPr kumimoji="1"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578850" y="2895850"/>
            <a:ext cx="10567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rgbClr val="FFC00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撮合交易</a:t>
            </a:r>
            <a:endParaRPr kumimoji="1" lang="en-US" altLang="zh-CN" sz="1400" b="1" spc="300" dirty="0">
              <a:solidFill>
                <a:srgbClr val="FFC00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b="1" spc="300" dirty="0">
                <a:solidFill>
                  <a:srgbClr val="FFC00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</a:p>
          <a:p>
            <a:pPr algn="ctr"/>
            <a:endParaRPr kumimoji="1" lang="zh-CN" altLang="en-US" sz="1400" dirty="0"/>
          </a:p>
        </p:txBody>
      </p:sp>
      <p:sp>
        <p:nvSpPr>
          <p:cNvPr id="110" name="文本框 109"/>
          <p:cNvSpPr txBox="1"/>
          <p:nvPr/>
        </p:nvSpPr>
        <p:spPr>
          <a:xfrm>
            <a:off x="511816" y="2089671"/>
            <a:ext cx="141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>
                <a:solidFill>
                  <a:srgbClr val="F37A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买家</a:t>
            </a:r>
            <a:endParaRPr kumimoji="1" lang="zh-CN" altLang="en-US" sz="1400" dirty="0">
              <a:solidFill>
                <a:srgbClr val="F37A3E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297941" y="1769754"/>
            <a:ext cx="141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spc="300" dirty="0">
                <a:solidFill>
                  <a:srgbClr val="0096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卖家</a:t>
            </a:r>
            <a:endParaRPr kumimoji="1" lang="zh-CN" altLang="en-US" sz="1400" dirty="0"/>
          </a:p>
        </p:txBody>
      </p:sp>
      <p:grpSp>
        <p:nvGrpSpPr>
          <p:cNvPr id="126" name="组 125"/>
          <p:cNvGrpSpPr/>
          <p:nvPr/>
        </p:nvGrpSpPr>
        <p:grpSpPr>
          <a:xfrm>
            <a:off x="11406536" y="4455411"/>
            <a:ext cx="301592" cy="301592"/>
            <a:chOff x="5116157" y="1066679"/>
            <a:chExt cx="301592" cy="301592"/>
          </a:xfrm>
        </p:grpSpPr>
        <p:sp>
          <p:nvSpPr>
            <p:cNvPr id="132" name="椭圆 131"/>
            <p:cNvSpPr/>
            <p:nvPr/>
          </p:nvSpPr>
          <p:spPr>
            <a:xfrm>
              <a:off x="5116157" y="1066679"/>
              <a:ext cx="301592" cy="30159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176014" y="1127801"/>
              <a:ext cx="177488" cy="177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 3">
            <a:extLst>
              <a:ext uri="{FF2B5EF4-FFF2-40B4-BE49-F238E27FC236}">
                <a16:creationId xmlns:a16="http://schemas.microsoft.com/office/drawing/2014/main" id="{F7721ACB-521F-44DB-8A31-5235D58702CB}"/>
              </a:ext>
            </a:extLst>
          </p:cNvPr>
          <p:cNvGrpSpPr/>
          <p:nvPr/>
        </p:nvGrpSpPr>
        <p:grpSpPr>
          <a:xfrm>
            <a:off x="3842939" y="3995833"/>
            <a:ext cx="4458334" cy="835873"/>
            <a:chOff x="3561704" y="4243830"/>
            <a:chExt cx="4458334" cy="835873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7F3A9B64-385A-4964-8BB1-284ADC62DBB3}"/>
                </a:ext>
              </a:extLst>
            </p:cNvPr>
            <p:cNvSpPr txBox="1"/>
            <p:nvPr/>
          </p:nvSpPr>
          <p:spPr>
            <a:xfrm>
              <a:off x="3561704" y="4248706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移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动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CE574AC-3880-4CF8-9A34-B06CD10EB359}"/>
                </a:ext>
              </a:extLst>
            </p:cNvPr>
            <p:cNvSpPr txBox="1"/>
            <p:nvPr/>
          </p:nvSpPr>
          <p:spPr>
            <a:xfrm>
              <a:off x="5589018" y="4243830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自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动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4382662-3900-439D-9C33-0F003491DA63}"/>
                </a:ext>
              </a:extLst>
            </p:cNvPr>
            <p:cNvSpPr txBox="1"/>
            <p:nvPr/>
          </p:nvSpPr>
          <p:spPr>
            <a:xfrm>
              <a:off x="7581025" y="4243830"/>
              <a:ext cx="4390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智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能</a:t>
              </a:r>
              <a:endParaRPr kumimoji="1" lang="en-US" altLang="zh-CN" sz="1600" b="1" spc="600" dirty="0">
                <a:solidFill>
                  <a:srgbClr val="1A72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1600" b="1" spc="600" dirty="0">
                  <a:solidFill>
                    <a:srgbClr val="1A72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化</a:t>
              </a:r>
            </a:p>
          </p:txBody>
        </p:sp>
      </p:grpSp>
      <p:grpSp>
        <p:nvGrpSpPr>
          <p:cNvPr id="112" name="组 9">
            <a:extLst>
              <a:ext uri="{FF2B5EF4-FFF2-40B4-BE49-F238E27FC236}">
                <a16:creationId xmlns:a16="http://schemas.microsoft.com/office/drawing/2014/main" id="{9E6F4A8B-AFA9-45C6-B5AB-BA740FC7BC83}"/>
              </a:ext>
            </a:extLst>
          </p:cNvPr>
          <p:cNvGrpSpPr/>
          <p:nvPr/>
        </p:nvGrpSpPr>
        <p:grpSpPr>
          <a:xfrm>
            <a:off x="3914678" y="3770101"/>
            <a:ext cx="228943" cy="1251630"/>
            <a:chOff x="3914678" y="3770101"/>
            <a:chExt cx="228943" cy="1251630"/>
          </a:xfrm>
        </p:grpSpPr>
        <p:sp>
          <p:nvSpPr>
            <p:cNvPr id="113" name="三角形 7">
              <a:extLst>
                <a:ext uri="{FF2B5EF4-FFF2-40B4-BE49-F238E27FC236}">
                  <a16:creationId xmlns:a16="http://schemas.microsoft.com/office/drawing/2014/main" id="{4960278F-567F-4D2D-B57C-4B11FBA36D70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三角形 107">
              <a:extLst>
                <a:ext uri="{FF2B5EF4-FFF2-40B4-BE49-F238E27FC236}">
                  <a16:creationId xmlns:a16="http://schemas.microsoft.com/office/drawing/2014/main" id="{055DE8BF-5740-4A07-85FD-C219103AAFD1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5" name="组 111">
            <a:extLst>
              <a:ext uri="{FF2B5EF4-FFF2-40B4-BE49-F238E27FC236}">
                <a16:creationId xmlns:a16="http://schemas.microsoft.com/office/drawing/2014/main" id="{B50CA635-0DC7-4150-95EC-7B232D52EDD8}"/>
              </a:ext>
            </a:extLst>
          </p:cNvPr>
          <p:cNvGrpSpPr/>
          <p:nvPr/>
        </p:nvGrpSpPr>
        <p:grpSpPr>
          <a:xfrm>
            <a:off x="5949599" y="3769411"/>
            <a:ext cx="228943" cy="1251630"/>
            <a:chOff x="3914678" y="3770101"/>
            <a:chExt cx="228943" cy="1251630"/>
          </a:xfrm>
        </p:grpSpPr>
        <p:sp>
          <p:nvSpPr>
            <p:cNvPr id="116" name="三角形 112">
              <a:extLst>
                <a:ext uri="{FF2B5EF4-FFF2-40B4-BE49-F238E27FC236}">
                  <a16:creationId xmlns:a16="http://schemas.microsoft.com/office/drawing/2014/main" id="{46879C92-46CF-408D-9B9B-03D24705D590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三角形 113">
              <a:extLst>
                <a:ext uri="{FF2B5EF4-FFF2-40B4-BE49-F238E27FC236}">
                  <a16:creationId xmlns:a16="http://schemas.microsoft.com/office/drawing/2014/main" id="{222DB2B3-D858-4096-87B0-2B81CCA9F4DB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6" name="组 114">
            <a:extLst>
              <a:ext uri="{FF2B5EF4-FFF2-40B4-BE49-F238E27FC236}">
                <a16:creationId xmlns:a16="http://schemas.microsoft.com/office/drawing/2014/main" id="{DFB76E25-6D4E-4D9D-B669-ECFD9322B99D}"/>
              </a:ext>
            </a:extLst>
          </p:cNvPr>
          <p:cNvGrpSpPr/>
          <p:nvPr/>
        </p:nvGrpSpPr>
        <p:grpSpPr>
          <a:xfrm>
            <a:off x="7943648" y="3767915"/>
            <a:ext cx="228943" cy="1251630"/>
            <a:chOff x="3914678" y="3770101"/>
            <a:chExt cx="228943" cy="1251630"/>
          </a:xfrm>
        </p:grpSpPr>
        <p:sp>
          <p:nvSpPr>
            <p:cNvPr id="140" name="三角形 115">
              <a:extLst>
                <a:ext uri="{FF2B5EF4-FFF2-40B4-BE49-F238E27FC236}">
                  <a16:creationId xmlns:a16="http://schemas.microsoft.com/office/drawing/2014/main" id="{0296A7EB-4210-4325-A1F5-2FF9100FB8C4}"/>
                </a:ext>
              </a:extLst>
            </p:cNvPr>
            <p:cNvSpPr/>
            <p:nvPr/>
          </p:nvSpPr>
          <p:spPr>
            <a:xfrm>
              <a:off x="3914678" y="3770101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三角形 134">
              <a:extLst>
                <a:ext uri="{FF2B5EF4-FFF2-40B4-BE49-F238E27FC236}">
                  <a16:creationId xmlns:a16="http://schemas.microsoft.com/office/drawing/2014/main" id="{4E4E0FA3-0F1C-451B-B032-4FBC22527184}"/>
                </a:ext>
              </a:extLst>
            </p:cNvPr>
            <p:cNvSpPr/>
            <p:nvPr/>
          </p:nvSpPr>
          <p:spPr>
            <a:xfrm rot="10800000">
              <a:off x="3917536" y="4826830"/>
              <a:ext cx="226085" cy="194901"/>
            </a:xfrm>
            <a:prstGeom prst="triangle">
              <a:avLst/>
            </a:prstGeom>
            <a:solidFill>
              <a:srgbClr val="1A7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622103E-5EA1-4E1C-911A-498D142C22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716" y="5086279"/>
            <a:ext cx="9216671" cy="5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824" y="15874"/>
            <a:ext cx="7961014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百望云数字商业平台</a:t>
            </a:r>
            <a:r>
              <a:rPr lang="en-US" altLang="zh-CN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业务体系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7C391E-1A88-4BEA-983C-6D7C1637D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16730" r="4539" b="16483"/>
          <a:stretch/>
        </p:blipFill>
        <p:spPr>
          <a:xfrm>
            <a:off x="476509" y="1271503"/>
            <a:ext cx="11237394" cy="51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11">
            <a:extLst>
              <a:ext uri="{FF2B5EF4-FFF2-40B4-BE49-F238E27FC236}">
                <a16:creationId xmlns:a16="http://schemas.microsoft.com/office/drawing/2014/main" id="{1A9D2ECA-E0A4-D44A-BF16-48356C91726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16162" y="1042323"/>
            <a:ext cx="7948429" cy="5605635"/>
          </a:xfrm>
          <a:prstGeom prst="roundRect">
            <a:avLst>
              <a:gd name="adj" fmla="val 374"/>
            </a:avLst>
          </a:prstGeom>
          <a:noFill/>
          <a:ln w="19050">
            <a:solidFill>
              <a:srgbClr val="0096FF"/>
            </a:solidFill>
            <a:prstDash val="sysDash"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3" name="Group 160">
            <a:extLst>
              <a:ext uri="{FF2B5EF4-FFF2-40B4-BE49-F238E27FC236}">
                <a16:creationId xmlns:a16="http://schemas.microsoft.com/office/drawing/2014/main" id="{8453378C-EF6D-D24E-A158-8EA575D3CA11}"/>
              </a:ext>
            </a:extLst>
          </p:cNvPr>
          <p:cNvGrpSpPr/>
          <p:nvPr/>
        </p:nvGrpSpPr>
        <p:grpSpPr>
          <a:xfrm>
            <a:off x="466264" y="1489537"/>
            <a:ext cx="1890589" cy="5106181"/>
            <a:chOff x="2134010" y="4037767"/>
            <a:chExt cx="729290" cy="1473395"/>
          </a:xfrm>
          <a:solidFill>
            <a:srgbClr val="F2F2F2"/>
          </a:solidFill>
          <a:effectLst/>
        </p:grpSpPr>
        <p:sp>
          <p:nvSpPr>
            <p:cNvPr id="54" name="AutoShape 222">
              <a:extLst>
                <a:ext uri="{FF2B5EF4-FFF2-40B4-BE49-F238E27FC236}">
                  <a16:creationId xmlns:a16="http://schemas.microsoft.com/office/drawing/2014/main" id="{2EB032DE-F127-AC47-A717-EFE652B32A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grpFill/>
            <a:ln w="19050" algn="ctr">
              <a:noFill/>
              <a:round/>
              <a:headEnd/>
              <a:tailEnd/>
            </a:ln>
            <a:effectLst/>
          </p:spPr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 Box 243">
              <a:extLst>
                <a:ext uri="{FF2B5EF4-FFF2-40B4-BE49-F238E27FC236}">
                  <a16:creationId xmlns:a16="http://schemas.microsoft.com/office/drawing/2014/main" id="{48051B4F-08B8-0D4D-B8EF-740D723187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业务系统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56" name="矩形 126">
            <a:extLst>
              <a:ext uri="{FF2B5EF4-FFF2-40B4-BE49-F238E27FC236}">
                <a16:creationId xmlns:a16="http://schemas.microsoft.com/office/drawing/2014/main" id="{01453147-E27A-A340-AB56-A50D18CC282A}"/>
              </a:ext>
            </a:extLst>
          </p:cNvPr>
          <p:cNvSpPr/>
          <p:nvPr/>
        </p:nvSpPr>
        <p:spPr>
          <a:xfrm flipH="1">
            <a:off x="588473" y="1806117"/>
            <a:ext cx="1679239" cy="4885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1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126">
            <a:extLst>
              <a:ext uri="{FF2B5EF4-FFF2-40B4-BE49-F238E27FC236}">
                <a16:creationId xmlns:a16="http://schemas.microsoft.com/office/drawing/2014/main" id="{68B4E22D-8331-4644-B426-537B8B17DA29}"/>
              </a:ext>
            </a:extLst>
          </p:cNvPr>
          <p:cNvSpPr/>
          <p:nvPr/>
        </p:nvSpPr>
        <p:spPr>
          <a:xfrm flipH="1">
            <a:off x="588471" y="4923549"/>
            <a:ext cx="1679239" cy="144653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财务管理系统</a:t>
            </a:r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19F8C011-806B-444A-AC65-3606514ACF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263" y="1098004"/>
            <a:ext cx="1890589" cy="344890"/>
          </a:xfrm>
          <a:prstGeom prst="roundRect">
            <a:avLst>
              <a:gd name="adj" fmla="val 10509"/>
            </a:avLst>
          </a:prstGeom>
          <a:solidFill>
            <a:srgbClr val="FFC000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业务管理系统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9" name="矩形 126">
            <a:extLst>
              <a:ext uri="{FF2B5EF4-FFF2-40B4-BE49-F238E27FC236}">
                <a16:creationId xmlns:a16="http://schemas.microsoft.com/office/drawing/2014/main" id="{27AEA439-41F9-1746-92CB-0D6FECB4C808}"/>
              </a:ext>
            </a:extLst>
          </p:cNvPr>
          <p:cNvSpPr/>
          <p:nvPr/>
        </p:nvSpPr>
        <p:spPr>
          <a:xfrm flipH="1">
            <a:off x="588472" y="2346072"/>
            <a:ext cx="1679239" cy="4885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126">
            <a:extLst>
              <a:ext uri="{FF2B5EF4-FFF2-40B4-BE49-F238E27FC236}">
                <a16:creationId xmlns:a16="http://schemas.microsoft.com/office/drawing/2014/main" id="{A766D0FE-E72D-BC42-813E-617388C32A06}"/>
              </a:ext>
            </a:extLst>
          </p:cNvPr>
          <p:cNvSpPr/>
          <p:nvPr/>
        </p:nvSpPr>
        <p:spPr>
          <a:xfrm flipH="1">
            <a:off x="588472" y="3965937"/>
            <a:ext cx="1679239" cy="4885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 Box 243">
            <a:extLst>
              <a:ext uri="{FF2B5EF4-FFF2-40B4-BE49-F238E27FC236}">
                <a16:creationId xmlns:a16="http://schemas.microsoft.com/office/drawing/2014/main" id="{6558279F-6AD6-5644-8B6F-F449677FA52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7683" y="4611972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财务系统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2" name="AutoShape 222">
            <a:extLst>
              <a:ext uri="{FF2B5EF4-FFF2-40B4-BE49-F238E27FC236}">
                <a16:creationId xmlns:a16="http://schemas.microsoft.com/office/drawing/2014/main" id="{AD9F3929-F4BA-4C4E-B263-00E1C62767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1892" y="1489537"/>
            <a:ext cx="1246146" cy="5106181"/>
          </a:xfrm>
          <a:prstGeom prst="roundRect">
            <a:avLst>
              <a:gd name="adj" fmla="val 1002"/>
            </a:avLst>
          </a:prstGeom>
          <a:solidFill>
            <a:srgbClr val="F2F2F2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126">
            <a:extLst>
              <a:ext uri="{FF2B5EF4-FFF2-40B4-BE49-F238E27FC236}">
                <a16:creationId xmlns:a16="http://schemas.microsoft.com/office/drawing/2014/main" id="{0BBFAE92-E525-2A44-89D8-D9EFE7DBCF9A}"/>
              </a:ext>
            </a:extLst>
          </p:cNvPr>
          <p:cNvSpPr/>
          <p:nvPr/>
        </p:nvSpPr>
        <p:spPr>
          <a:xfrm flipH="1">
            <a:off x="2582447" y="1826749"/>
            <a:ext cx="1026357" cy="1002461"/>
          </a:xfrm>
          <a:prstGeom prst="rect">
            <a:avLst/>
          </a:prstGeom>
          <a:solidFill>
            <a:srgbClr val="F37A3E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集中报账系统</a:t>
            </a:r>
          </a:p>
        </p:txBody>
      </p:sp>
      <p:sp>
        <p:nvSpPr>
          <p:cNvPr id="64" name="AutoShape 18">
            <a:extLst>
              <a:ext uri="{FF2B5EF4-FFF2-40B4-BE49-F238E27FC236}">
                <a16:creationId xmlns:a16="http://schemas.microsoft.com/office/drawing/2014/main" id="{4F47E909-5E7D-3746-9A21-D9960AA70F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1891" y="1098004"/>
            <a:ext cx="1246146" cy="344890"/>
          </a:xfrm>
          <a:prstGeom prst="roundRect">
            <a:avLst>
              <a:gd name="adj" fmla="val 10509"/>
            </a:avLst>
          </a:prstGeom>
          <a:solidFill>
            <a:srgbClr val="F37A3E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财税共享中心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5" name="Text Box 243">
            <a:extLst>
              <a:ext uri="{FF2B5EF4-FFF2-40B4-BE49-F238E27FC236}">
                <a16:creationId xmlns:a16="http://schemas.microsoft.com/office/drawing/2014/main" id="{200A380E-3B09-A04D-86C3-EA66AED8B69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87561" y="1515378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报账系统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AutoShape 18">
            <a:extLst>
              <a:ext uri="{FF2B5EF4-FFF2-40B4-BE49-F238E27FC236}">
                <a16:creationId xmlns:a16="http://schemas.microsoft.com/office/drawing/2014/main" id="{8BFA9F8A-0135-0846-8E55-9ED2896F37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0683" y="1098004"/>
            <a:ext cx="2889430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发票云中台服务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AutoShape 222">
            <a:extLst>
              <a:ext uri="{FF2B5EF4-FFF2-40B4-BE49-F238E27FC236}">
                <a16:creationId xmlns:a16="http://schemas.microsoft.com/office/drawing/2014/main" id="{D3F9B893-5BEF-794E-BBA4-0353E6EFE9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50684" y="1489540"/>
            <a:ext cx="925141" cy="5102741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 Box 243">
            <a:extLst>
              <a:ext uri="{FF2B5EF4-FFF2-40B4-BE49-F238E27FC236}">
                <a16:creationId xmlns:a16="http://schemas.microsoft.com/office/drawing/2014/main" id="{D0D48BDC-A432-9440-ABEF-235BF75158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50683" y="1496442"/>
            <a:ext cx="914954" cy="2767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基础平台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0" name="组合 102">
            <a:extLst>
              <a:ext uri="{FF2B5EF4-FFF2-40B4-BE49-F238E27FC236}">
                <a16:creationId xmlns:a16="http://schemas.microsoft.com/office/drawing/2014/main" id="{DEC873AE-55CC-F74A-B8FE-063F14B55732}"/>
              </a:ext>
            </a:extLst>
          </p:cNvPr>
          <p:cNvGrpSpPr/>
          <p:nvPr/>
        </p:nvGrpSpPr>
        <p:grpSpPr>
          <a:xfrm>
            <a:off x="6725663" y="1806116"/>
            <a:ext cx="765352" cy="4543930"/>
            <a:chOff x="4414428" y="1681957"/>
            <a:chExt cx="765629" cy="3725281"/>
          </a:xfrm>
          <a:effectLst/>
        </p:grpSpPr>
        <p:sp>
          <p:nvSpPr>
            <p:cNvPr id="71" name="矩形 126">
              <a:extLst>
                <a:ext uri="{FF2B5EF4-FFF2-40B4-BE49-F238E27FC236}">
                  <a16:creationId xmlns:a16="http://schemas.microsoft.com/office/drawing/2014/main" id="{9E252470-C735-7D44-92D1-6376CDC3F77F}"/>
                </a:ext>
              </a:extLst>
            </p:cNvPr>
            <p:cNvSpPr/>
            <p:nvPr/>
          </p:nvSpPr>
          <p:spPr>
            <a:xfrm flipH="1">
              <a:off x="4414428" y="168195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税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控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服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务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器</a:t>
              </a:r>
            </a:p>
          </p:txBody>
        </p:sp>
        <p:sp>
          <p:nvSpPr>
            <p:cNvPr id="72" name="矩形 126">
              <a:extLst>
                <a:ext uri="{FF2B5EF4-FFF2-40B4-BE49-F238E27FC236}">
                  <a16:creationId xmlns:a16="http://schemas.microsoft.com/office/drawing/2014/main" id="{5B6DA682-8A32-764D-A458-578A9B5CE0DF}"/>
                </a:ext>
              </a:extLst>
            </p:cNvPr>
            <p:cNvSpPr/>
            <p:nvPr/>
          </p:nvSpPr>
          <p:spPr>
            <a:xfrm flipH="1">
              <a:off x="4414428" y="2937161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统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税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号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中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心</a:t>
              </a:r>
            </a:p>
          </p:txBody>
        </p:sp>
        <p:sp>
          <p:nvSpPr>
            <p:cNvPr id="73" name="矩形 126">
              <a:extLst>
                <a:ext uri="{FF2B5EF4-FFF2-40B4-BE49-F238E27FC236}">
                  <a16:creationId xmlns:a16="http://schemas.microsoft.com/office/drawing/2014/main" id="{E0AC9CCA-F73F-824D-88C6-6986C4EAEB7D}"/>
                </a:ext>
              </a:extLst>
            </p:cNvPr>
            <p:cNvSpPr/>
            <p:nvPr/>
          </p:nvSpPr>
          <p:spPr>
            <a:xfrm flipH="1">
              <a:off x="4414779" y="418748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发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票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数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据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中</a:t>
              </a:r>
              <a:endPara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心</a:t>
              </a:r>
            </a:p>
          </p:txBody>
        </p:sp>
      </p:grpSp>
      <p:sp>
        <p:nvSpPr>
          <p:cNvPr id="75" name="AutoShape 222">
            <a:extLst>
              <a:ext uri="{FF2B5EF4-FFF2-40B4-BE49-F238E27FC236}">
                <a16:creationId xmlns:a16="http://schemas.microsoft.com/office/drawing/2014/main" id="{9EF437CD-F2D5-F24E-9E0A-9AA68EA36E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37921" y="1489537"/>
            <a:ext cx="925141" cy="5102740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 Box 243">
            <a:extLst>
              <a:ext uri="{FF2B5EF4-FFF2-40B4-BE49-F238E27FC236}">
                <a16:creationId xmlns:a16="http://schemas.microsoft.com/office/drawing/2014/main" id="{2FF07D60-1F8C-E54E-B318-3780A05F84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637920" y="1496439"/>
            <a:ext cx="914954" cy="27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发票管理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7" name="组合 109">
            <a:extLst>
              <a:ext uri="{FF2B5EF4-FFF2-40B4-BE49-F238E27FC236}">
                <a16:creationId xmlns:a16="http://schemas.microsoft.com/office/drawing/2014/main" id="{3E25D3DF-41C6-EF4D-986B-722E9C8D0C5E}"/>
              </a:ext>
            </a:extLst>
          </p:cNvPr>
          <p:cNvGrpSpPr/>
          <p:nvPr/>
        </p:nvGrpSpPr>
        <p:grpSpPr>
          <a:xfrm>
            <a:off x="7712899" y="1806116"/>
            <a:ext cx="765352" cy="4543931"/>
            <a:chOff x="5402022" y="1681957"/>
            <a:chExt cx="765629" cy="3725281"/>
          </a:xfrm>
          <a:effectLst/>
        </p:grpSpPr>
        <p:sp>
          <p:nvSpPr>
            <p:cNvPr id="78" name="矩形 126">
              <a:extLst>
                <a:ext uri="{FF2B5EF4-FFF2-40B4-BE49-F238E27FC236}">
                  <a16:creationId xmlns:a16="http://schemas.microsoft.com/office/drawing/2014/main" id="{E34DF827-D25B-524C-AB18-BF3DEF562220}"/>
                </a:ext>
              </a:extLst>
            </p:cNvPr>
            <p:cNvSpPr/>
            <p:nvPr/>
          </p:nvSpPr>
          <p:spPr>
            <a:xfrm flipH="1">
              <a:off x="5402022" y="168195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销项接口</a:t>
              </a:r>
            </a:p>
          </p:txBody>
        </p:sp>
        <p:sp>
          <p:nvSpPr>
            <p:cNvPr id="80" name="矩形 126">
              <a:extLst>
                <a:ext uri="{FF2B5EF4-FFF2-40B4-BE49-F238E27FC236}">
                  <a16:creationId xmlns:a16="http://schemas.microsoft.com/office/drawing/2014/main" id="{DB6E8AAA-740C-724F-83EA-5AF085D0019F}"/>
                </a:ext>
              </a:extLst>
            </p:cNvPr>
            <p:cNvSpPr/>
            <p:nvPr/>
          </p:nvSpPr>
          <p:spPr>
            <a:xfrm flipH="1">
              <a:off x="5402022" y="2937161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进项通道</a:t>
              </a:r>
            </a:p>
          </p:txBody>
        </p:sp>
        <p:sp>
          <p:nvSpPr>
            <p:cNvPr id="81" name="矩形 126">
              <a:extLst>
                <a:ext uri="{FF2B5EF4-FFF2-40B4-BE49-F238E27FC236}">
                  <a16:creationId xmlns:a16="http://schemas.microsoft.com/office/drawing/2014/main" id="{99E8D0FD-7A1C-D74D-A618-C13E53131CAF}"/>
                </a:ext>
              </a:extLst>
            </p:cNvPr>
            <p:cNvSpPr/>
            <p:nvPr/>
          </p:nvSpPr>
          <p:spPr>
            <a:xfrm flipH="1">
              <a:off x="5402373" y="4187487"/>
              <a:ext cx="765278" cy="1219751"/>
            </a:xfrm>
            <a:prstGeom prst="rect">
              <a:avLst/>
            </a:prstGeom>
            <a:solidFill>
              <a:srgbClr val="0096FF"/>
            </a:solidFill>
            <a:ln w="9525" cap="flat" cmpd="sng" algn="ctr">
              <a:noFill/>
              <a:prstDash val="solid"/>
            </a:ln>
            <a:effectLst/>
          </p:spPr>
          <p:txBody>
            <a:bodyPr lIns="46783" rIns="46783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统计分析</a:t>
              </a:r>
            </a:p>
          </p:txBody>
        </p:sp>
      </p:grpSp>
      <p:sp>
        <p:nvSpPr>
          <p:cNvPr id="83" name="AutoShape 222">
            <a:extLst>
              <a:ext uri="{FF2B5EF4-FFF2-40B4-BE49-F238E27FC236}">
                <a16:creationId xmlns:a16="http://schemas.microsoft.com/office/drawing/2014/main" id="{0A4B797D-87BA-9740-807B-D249BB2882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14972" y="1485498"/>
            <a:ext cx="925141" cy="5106780"/>
          </a:xfrm>
          <a:prstGeom prst="roundRect">
            <a:avLst>
              <a:gd name="adj" fmla="val 1002"/>
            </a:avLst>
          </a:prstGeom>
          <a:solidFill>
            <a:schemeClr val="bg1">
              <a:lumMod val="95000"/>
            </a:schemeClr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 Box 243">
            <a:extLst>
              <a:ext uri="{FF2B5EF4-FFF2-40B4-BE49-F238E27FC236}">
                <a16:creationId xmlns:a16="http://schemas.microsoft.com/office/drawing/2014/main" id="{B313176E-3A0D-5742-9B61-B3C2A5EA470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14971" y="1492406"/>
            <a:ext cx="914954" cy="2768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税务分析</a:t>
            </a:r>
            <a:endParaRPr lang="en-US" altLang="zh-CN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6" name="矩形 126">
            <a:extLst>
              <a:ext uri="{FF2B5EF4-FFF2-40B4-BE49-F238E27FC236}">
                <a16:creationId xmlns:a16="http://schemas.microsoft.com/office/drawing/2014/main" id="{C5CC0B0F-B25B-FD4B-A0D1-FA51E0B699BE}"/>
              </a:ext>
            </a:extLst>
          </p:cNvPr>
          <p:cNvSpPr/>
          <p:nvPr/>
        </p:nvSpPr>
        <p:spPr>
          <a:xfrm flipH="1">
            <a:off x="8689950" y="1802076"/>
            <a:ext cx="765001" cy="2207877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税务商业智能模型</a:t>
            </a:r>
          </a:p>
        </p:txBody>
      </p:sp>
      <p:sp>
        <p:nvSpPr>
          <p:cNvPr id="87" name="矩形 126">
            <a:extLst>
              <a:ext uri="{FF2B5EF4-FFF2-40B4-BE49-F238E27FC236}">
                <a16:creationId xmlns:a16="http://schemas.microsoft.com/office/drawing/2014/main" id="{C2AE45A7-B211-9B48-956D-BDFA0063CDEF}"/>
              </a:ext>
            </a:extLst>
          </p:cNvPr>
          <p:cNvSpPr/>
          <p:nvPr/>
        </p:nvSpPr>
        <p:spPr>
          <a:xfrm flipH="1">
            <a:off x="8690301" y="4063598"/>
            <a:ext cx="765001" cy="2286449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税务大数据风险模型</a:t>
            </a:r>
          </a:p>
        </p:txBody>
      </p:sp>
      <p:grpSp>
        <p:nvGrpSpPr>
          <p:cNvPr id="88" name="Group 160">
            <a:extLst>
              <a:ext uri="{FF2B5EF4-FFF2-40B4-BE49-F238E27FC236}">
                <a16:creationId xmlns:a16="http://schemas.microsoft.com/office/drawing/2014/main" id="{34964CCC-8487-2E49-868A-C11CCF0E8107}"/>
              </a:ext>
            </a:extLst>
          </p:cNvPr>
          <p:cNvGrpSpPr/>
          <p:nvPr/>
        </p:nvGrpSpPr>
        <p:grpSpPr>
          <a:xfrm>
            <a:off x="9785591" y="1486096"/>
            <a:ext cx="1662350" cy="5106181"/>
            <a:chOff x="2134010" y="4037767"/>
            <a:chExt cx="729290" cy="1473395"/>
          </a:xfrm>
          <a:solidFill>
            <a:srgbClr val="F2F2F2"/>
          </a:solidFill>
          <a:effectLst/>
        </p:grpSpPr>
        <p:sp>
          <p:nvSpPr>
            <p:cNvPr id="89" name="AutoShape 222">
              <a:extLst>
                <a:ext uri="{FF2B5EF4-FFF2-40B4-BE49-F238E27FC236}">
                  <a16:creationId xmlns:a16="http://schemas.microsoft.com/office/drawing/2014/main" id="{BB4E8CF5-4AE3-9946-9EA2-A68880281F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grpFill/>
            <a:ln w="19050" algn="ctr">
              <a:noFill/>
              <a:round/>
              <a:headEnd/>
              <a:tailEnd/>
            </a:ln>
            <a:effectLst/>
          </p:spPr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 Box 243">
              <a:extLst>
                <a:ext uri="{FF2B5EF4-FFF2-40B4-BE49-F238E27FC236}">
                  <a16:creationId xmlns:a16="http://schemas.microsoft.com/office/drawing/2014/main" id="{315EE243-DAAA-DC42-B43A-E31D45AE8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协同管理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91" name="矩形 126">
            <a:extLst>
              <a:ext uri="{FF2B5EF4-FFF2-40B4-BE49-F238E27FC236}">
                <a16:creationId xmlns:a16="http://schemas.microsoft.com/office/drawing/2014/main" id="{C6E58A91-7ED7-864F-91CE-B36EBA3C1B92}"/>
              </a:ext>
            </a:extLst>
          </p:cNvPr>
          <p:cNvSpPr/>
          <p:nvPr/>
        </p:nvSpPr>
        <p:spPr>
          <a:xfrm flipH="1">
            <a:off x="9907798" y="2631367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结算协同</a:t>
            </a:r>
          </a:p>
        </p:txBody>
      </p:sp>
      <p:sp>
        <p:nvSpPr>
          <p:cNvPr id="92" name="AutoShape 18">
            <a:extLst>
              <a:ext uri="{FF2B5EF4-FFF2-40B4-BE49-F238E27FC236}">
                <a16:creationId xmlns:a16="http://schemas.microsoft.com/office/drawing/2014/main" id="{11A0157F-A5B4-774F-A53B-3F90927219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85590" y="1094563"/>
            <a:ext cx="1662350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发票业务协同服务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3" name="矩形 126">
            <a:extLst>
              <a:ext uri="{FF2B5EF4-FFF2-40B4-BE49-F238E27FC236}">
                <a16:creationId xmlns:a16="http://schemas.microsoft.com/office/drawing/2014/main" id="{2CCECE56-021B-D04D-B557-8CB9C3AEB30E}"/>
              </a:ext>
            </a:extLst>
          </p:cNvPr>
          <p:cNvSpPr/>
          <p:nvPr/>
        </p:nvSpPr>
        <p:spPr>
          <a:xfrm flipH="1">
            <a:off x="9907796" y="3435984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开票协同</a:t>
            </a:r>
          </a:p>
        </p:txBody>
      </p:sp>
      <p:sp>
        <p:nvSpPr>
          <p:cNvPr id="99" name="矩形 126">
            <a:extLst>
              <a:ext uri="{FF2B5EF4-FFF2-40B4-BE49-F238E27FC236}">
                <a16:creationId xmlns:a16="http://schemas.microsoft.com/office/drawing/2014/main" id="{7DAF7B95-972B-9447-9DC9-7A0C3541AA1B}"/>
              </a:ext>
            </a:extLst>
          </p:cNvPr>
          <p:cNvSpPr/>
          <p:nvPr/>
        </p:nvSpPr>
        <p:spPr>
          <a:xfrm flipH="1">
            <a:off x="9907796" y="4240601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数据服务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3DD25A9C-831D-C045-B178-2E105A1816B0}"/>
              </a:ext>
            </a:extLst>
          </p:cNvPr>
          <p:cNvSpPr/>
          <p:nvPr/>
        </p:nvSpPr>
        <p:spPr>
          <a:xfrm flipH="1">
            <a:off x="9907796" y="5045217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金融服务</a:t>
            </a:r>
          </a:p>
        </p:txBody>
      </p:sp>
      <p:sp>
        <p:nvSpPr>
          <p:cNvPr id="101" name="矩形 126">
            <a:extLst>
              <a:ext uri="{FF2B5EF4-FFF2-40B4-BE49-F238E27FC236}">
                <a16:creationId xmlns:a16="http://schemas.microsoft.com/office/drawing/2014/main" id="{0A4F5027-AF84-E547-A751-CD57CFDC608F}"/>
              </a:ext>
            </a:extLst>
          </p:cNvPr>
          <p:cNvSpPr/>
          <p:nvPr/>
        </p:nvSpPr>
        <p:spPr>
          <a:xfrm flipH="1">
            <a:off x="9907796" y="5849832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消息中心</a:t>
            </a:r>
          </a:p>
        </p:txBody>
      </p:sp>
      <p:grpSp>
        <p:nvGrpSpPr>
          <p:cNvPr id="102" name="Group 160">
            <a:extLst>
              <a:ext uri="{FF2B5EF4-FFF2-40B4-BE49-F238E27FC236}">
                <a16:creationId xmlns:a16="http://schemas.microsoft.com/office/drawing/2014/main" id="{2F560DA9-8B7D-FD40-AA97-17B02CBE5EDF}"/>
              </a:ext>
            </a:extLst>
          </p:cNvPr>
          <p:cNvGrpSpPr/>
          <p:nvPr/>
        </p:nvGrpSpPr>
        <p:grpSpPr>
          <a:xfrm>
            <a:off x="4188052" y="1491029"/>
            <a:ext cx="2216328" cy="5106181"/>
            <a:chOff x="2134010" y="4037767"/>
            <a:chExt cx="729290" cy="1473395"/>
          </a:xfrm>
          <a:solidFill>
            <a:schemeClr val="bg2"/>
          </a:solidFill>
          <a:effectLst/>
        </p:grpSpPr>
        <p:sp>
          <p:nvSpPr>
            <p:cNvPr id="103" name="AutoShape 222">
              <a:extLst>
                <a:ext uri="{FF2B5EF4-FFF2-40B4-BE49-F238E27FC236}">
                  <a16:creationId xmlns:a16="http://schemas.microsoft.com/office/drawing/2014/main" id="{C514ACF9-1A15-E949-A188-0418E6EBC9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010" y="4037767"/>
              <a:ext cx="729290" cy="1473395"/>
            </a:xfrm>
            <a:prstGeom prst="roundRect">
              <a:avLst>
                <a:gd name="adj" fmla="val 1002"/>
              </a:avLst>
            </a:prstGeom>
            <a:solidFill>
              <a:srgbClr val="F2F2F2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42" tIns="46021" rIns="92042" bIns="46021" anchor="ctr"/>
            <a:lstStyle/>
            <a:p>
              <a:pPr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Text Box 243">
              <a:extLst>
                <a:ext uri="{FF2B5EF4-FFF2-40B4-BE49-F238E27FC236}">
                  <a16:creationId xmlns:a16="http://schemas.microsoft.com/office/drawing/2014/main" id="{E8E46E0D-F6AF-ED41-96AA-AE9E6069C7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19422" y="4039760"/>
              <a:ext cx="556275" cy="79900"/>
            </a:xfrm>
            <a:prstGeom prst="rect">
              <a:avLst/>
            </a:prstGeom>
            <a:solidFill>
              <a:srgbClr val="F2F2F2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15000"/>
                <a:defRPr/>
              </a:pPr>
              <a:r>
                <a:rPr lang="zh-CN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销项管理服务</a:t>
              </a:r>
              <a:endParaRPr lang="en-US" altLang="zh-CN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05" name="矩形 126">
            <a:extLst>
              <a:ext uri="{FF2B5EF4-FFF2-40B4-BE49-F238E27FC236}">
                <a16:creationId xmlns:a16="http://schemas.microsoft.com/office/drawing/2014/main" id="{6DB1E54A-0910-5640-8DFB-6D5E7B1C28DC}"/>
              </a:ext>
            </a:extLst>
          </p:cNvPr>
          <p:cNvSpPr/>
          <p:nvPr/>
        </p:nvSpPr>
        <p:spPr>
          <a:xfrm flipH="1">
            <a:off x="4496904" y="1807610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集团税控系统</a:t>
            </a:r>
          </a:p>
        </p:txBody>
      </p:sp>
      <p:sp>
        <p:nvSpPr>
          <p:cNvPr id="106" name="矩形 126">
            <a:extLst>
              <a:ext uri="{FF2B5EF4-FFF2-40B4-BE49-F238E27FC236}">
                <a16:creationId xmlns:a16="http://schemas.microsoft.com/office/drawing/2014/main" id="{50FE4C6A-8B27-034D-B88D-E56998FAB4C8}"/>
              </a:ext>
            </a:extLst>
          </p:cNvPr>
          <p:cNvSpPr/>
          <p:nvPr/>
        </p:nvSpPr>
        <p:spPr>
          <a:xfrm flipH="1">
            <a:off x="2584389" y="4468837"/>
            <a:ext cx="1024417" cy="666100"/>
          </a:xfrm>
          <a:prstGeom prst="rect">
            <a:avLst/>
          </a:prstGeom>
          <a:solidFill>
            <a:srgbClr val="F37A3E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影像系统</a:t>
            </a:r>
          </a:p>
        </p:txBody>
      </p:sp>
      <p:sp>
        <p:nvSpPr>
          <p:cNvPr id="107" name="矩形 126">
            <a:extLst>
              <a:ext uri="{FF2B5EF4-FFF2-40B4-BE49-F238E27FC236}">
                <a16:creationId xmlns:a16="http://schemas.microsoft.com/office/drawing/2014/main" id="{12BCDA8F-9F78-D14E-9799-7F77B0D54257}"/>
              </a:ext>
            </a:extLst>
          </p:cNvPr>
          <p:cNvSpPr/>
          <p:nvPr/>
        </p:nvSpPr>
        <p:spPr>
          <a:xfrm flipH="1">
            <a:off x="4486968" y="5534572"/>
            <a:ext cx="1679239" cy="430771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进销项发票数据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4D39F5C-0009-EC43-B1B5-F7C8066FC649}"/>
              </a:ext>
            </a:extLst>
          </p:cNvPr>
          <p:cNvSpPr/>
          <p:nvPr/>
        </p:nvSpPr>
        <p:spPr>
          <a:xfrm flipH="1">
            <a:off x="4486968" y="6011324"/>
            <a:ext cx="1679239" cy="430771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合规服务</a:t>
            </a:r>
          </a:p>
        </p:txBody>
      </p:sp>
      <p:sp>
        <p:nvSpPr>
          <p:cNvPr id="109" name="AutoShape 18">
            <a:extLst>
              <a:ext uri="{FF2B5EF4-FFF2-40B4-BE49-F238E27FC236}">
                <a16:creationId xmlns:a16="http://schemas.microsoft.com/office/drawing/2014/main" id="{F8A204F8-42C6-BE49-9F19-FCE2950AAE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0883" y="1099496"/>
            <a:ext cx="2213496" cy="344890"/>
          </a:xfrm>
          <a:prstGeom prst="roundRect">
            <a:avLst>
              <a:gd name="adj" fmla="val 10509"/>
            </a:avLst>
          </a:prstGeom>
          <a:solidFill>
            <a:srgbClr val="0096FF"/>
          </a:solidFill>
          <a:ln w="19050" algn="ctr">
            <a:noFill/>
            <a:round/>
            <a:headEnd/>
            <a:tailEnd/>
          </a:ln>
          <a:effectLst/>
        </p:spPr>
        <p:txBody>
          <a:bodyPr wrap="none" lIns="92042" tIns="46021" rIns="92042" bIns="46021" anchor="ctr"/>
          <a:lstStyle/>
          <a:p>
            <a:pPr algn="ctr" defTabSz="914126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发票云应用服务</a:t>
            </a:r>
            <a:endParaRPr lang="en-US" sz="12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0" name="矩形 126">
            <a:extLst>
              <a:ext uri="{FF2B5EF4-FFF2-40B4-BE49-F238E27FC236}">
                <a16:creationId xmlns:a16="http://schemas.microsoft.com/office/drawing/2014/main" id="{70EFB32B-6C5D-B14D-ACB0-CEB6A76F48F3}"/>
              </a:ext>
            </a:extLst>
          </p:cNvPr>
          <p:cNvSpPr/>
          <p:nvPr/>
        </p:nvSpPr>
        <p:spPr>
          <a:xfrm flipH="1">
            <a:off x="4486968" y="2342146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直连开票</a:t>
            </a:r>
          </a:p>
        </p:txBody>
      </p:sp>
      <p:sp>
        <p:nvSpPr>
          <p:cNvPr id="111" name="矩形 126">
            <a:extLst>
              <a:ext uri="{FF2B5EF4-FFF2-40B4-BE49-F238E27FC236}">
                <a16:creationId xmlns:a16="http://schemas.microsoft.com/office/drawing/2014/main" id="{28B86C7E-34DD-6441-A8BA-DE9471A5D3A6}"/>
              </a:ext>
            </a:extLst>
          </p:cNvPr>
          <p:cNvSpPr/>
          <p:nvPr/>
        </p:nvSpPr>
        <p:spPr>
          <a:xfrm flipH="1">
            <a:off x="4486968" y="2874523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数据抽取</a:t>
            </a:r>
          </a:p>
        </p:txBody>
      </p:sp>
      <p:sp>
        <p:nvSpPr>
          <p:cNvPr id="112" name="Text Box 243">
            <a:extLst>
              <a:ext uri="{FF2B5EF4-FFF2-40B4-BE49-F238E27FC236}">
                <a16:creationId xmlns:a16="http://schemas.microsoft.com/office/drawing/2014/main" id="{7A44E510-A044-BF49-8C44-706663A69D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86179" y="3411266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进项管理服务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3" name="Text Box 243">
            <a:extLst>
              <a:ext uri="{FF2B5EF4-FFF2-40B4-BE49-F238E27FC236}">
                <a16:creationId xmlns:a16="http://schemas.microsoft.com/office/drawing/2014/main" id="{79E09F76-48D9-EA4D-99B4-C0385CEE8C3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86179" y="5236661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集成数据服务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4" name="Text Box 243">
            <a:extLst>
              <a:ext uri="{FF2B5EF4-FFF2-40B4-BE49-F238E27FC236}">
                <a16:creationId xmlns:a16="http://schemas.microsoft.com/office/drawing/2014/main" id="{CCA759B6-125D-DB4B-AE02-E0AC42154D0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76805" y="4103411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影像系统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CB94EF3-C9BE-A744-8943-BC5AA5BA5326}"/>
              </a:ext>
            </a:extLst>
          </p:cNvPr>
          <p:cNvSpPr txBox="1"/>
          <p:nvPr/>
        </p:nvSpPr>
        <p:spPr>
          <a:xfrm>
            <a:off x="11506517" y="2770562"/>
            <a:ext cx="457034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百望发票云应用</a:t>
            </a:r>
          </a:p>
        </p:txBody>
      </p:sp>
      <p:sp>
        <p:nvSpPr>
          <p:cNvPr id="116" name="矩形 126">
            <a:extLst>
              <a:ext uri="{FF2B5EF4-FFF2-40B4-BE49-F238E27FC236}">
                <a16:creationId xmlns:a16="http://schemas.microsoft.com/office/drawing/2014/main" id="{2D43EDCA-5C33-AD4C-A929-0D1BFA06D9FD}"/>
              </a:ext>
            </a:extLst>
          </p:cNvPr>
          <p:cNvSpPr/>
          <p:nvPr/>
        </p:nvSpPr>
        <p:spPr>
          <a:xfrm flipH="1">
            <a:off x="4489103" y="3680166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OCR</a:t>
            </a: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sp>
        <p:nvSpPr>
          <p:cNvPr id="132" name="矩形 126">
            <a:extLst>
              <a:ext uri="{FF2B5EF4-FFF2-40B4-BE49-F238E27FC236}">
                <a16:creationId xmlns:a16="http://schemas.microsoft.com/office/drawing/2014/main" id="{D900153A-6787-574E-A670-E45AAA49BCC3}"/>
              </a:ext>
            </a:extLst>
          </p:cNvPr>
          <p:cNvSpPr/>
          <p:nvPr/>
        </p:nvSpPr>
        <p:spPr>
          <a:xfrm flipH="1">
            <a:off x="4479166" y="4214703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发票池管理</a:t>
            </a:r>
          </a:p>
        </p:txBody>
      </p:sp>
      <p:sp>
        <p:nvSpPr>
          <p:cNvPr id="133" name="矩形 126">
            <a:extLst>
              <a:ext uri="{FF2B5EF4-FFF2-40B4-BE49-F238E27FC236}">
                <a16:creationId xmlns:a16="http://schemas.microsoft.com/office/drawing/2014/main" id="{968897F3-09E2-4A4D-8A1F-42EC7AF24D37}"/>
              </a:ext>
            </a:extLst>
          </p:cNvPr>
          <p:cNvSpPr/>
          <p:nvPr/>
        </p:nvSpPr>
        <p:spPr>
          <a:xfrm flipH="1">
            <a:off x="4479166" y="4747079"/>
            <a:ext cx="1679239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认证抵扣管理</a:t>
            </a:r>
          </a:p>
        </p:txBody>
      </p:sp>
      <p:sp>
        <p:nvSpPr>
          <p:cNvPr id="142" name="Text Box 243">
            <a:extLst>
              <a:ext uri="{FF2B5EF4-FFF2-40B4-BE49-F238E27FC236}">
                <a16:creationId xmlns:a16="http://schemas.microsoft.com/office/drawing/2014/main" id="{5F736B59-F180-1248-B22E-28949942FA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79515" y="3008076"/>
            <a:ext cx="817726" cy="27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费控系统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3" name="矩形 126">
            <a:extLst>
              <a:ext uri="{FF2B5EF4-FFF2-40B4-BE49-F238E27FC236}">
                <a16:creationId xmlns:a16="http://schemas.microsoft.com/office/drawing/2014/main" id="{99EBE0A7-1C21-9F4E-91DA-361B7AE11052}"/>
              </a:ext>
            </a:extLst>
          </p:cNvPr>
          <p:cNvSpPr/>
          <p:nvPr/>
        </p:nvSpPr>
        <p:spPr>
          <a:xfrm flipH="1">
            <a:off x="2577767" y="3339500"/>
            <a:ext cx="1024417" cy="626777"/>
          </a:xfrm>
          <a:prstGeom prst="rect">
            <a:avLst/>
          </a:prstGeom>
          <a:solidFill>
            <a:srgbClr val="F37A3E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费用报销系统</a:t>
            </a:r>
          </a:p>
        </p:txBody>
      </p:sp>
      <p:sp>
        <p:nvSpPr>
          <p:cNvPr id="144" name="矩形 126">
            <a:extLst>
              <a:ext uri="{FF2B5EF4-FFF2-40B4-BE49-F238E27FC236}">
                <a16:creationId xmlns:a16="http://schemas.microsoft.com/office/drawing/2014/main" id="{B71CA5BE-DD39-F04E-844C-CACA92ED306C}"/>
              </a:ext>
            </a:extLst>
          </p:cNvPr>
          <p:cNvSpPr/>
          <p:nvPr/>
        </p:nvSpPr>
        <p:spPr>
          <a:xfrm flipH="1">
            <a:off x="2597921" y="5675909"/>
            <a:ext cx="1024417" cy="666100"/>
          </a:xfrm>
          <a:prstGeom prst="rect">
            <a:avLst/>
          </a:prstGeom>
          <a:solidFill>
            <a:srgbClr val="F37A3E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纳税申报</a:t>
            </a:r>
          </a:p>
        </p:txBody>
      </p:sp>
      <p:sp>
        <p:nvSpPr>
          <p:cNvPr id="145" name="Text Box 243">
            <a:extLst>
              <a:ext uri="{FF2B5EF4-FFF2-40B4-BE49-F238E27FC236}">
                <a16:creationId xmlns:a16="http://schemas.microsoft.com/office/drawing/2014/main" id="{1952260B-4B78-FA43-A803-7A4A24EE34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54006" y="5295600"/>
            <a:ext cx="1442070" cy="27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15000"/>
              <a:defRPr/>
            </a:pP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税务系统</a:t>
            </a:r>
            <a:endParaRPr lang="en-US" altLang="zh-CN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6" name="矩形 126">
            <a:extLst>
              <a:ext uri="{FF2B5EF4-FFF2-40B4-BE49-F238E27FC236}">
                <a16:creationId xmlns:a16="http://schemas.microsoft.com/office/drawing/2014/main" id="{F23A6046-DFA6-5744-8FB6-BB8825DBC43E}"/>
              </a:ext>
            </a:extLst>
          </p:cNvPr>
          <p:cNvSpPr/>
          <p:nvPr/>
        </p:nvSpPr>
        <p:spPr>
          <a:xfrm flipH="1">
            <a:off x="591786" y="2886026"/>
            <a:ext cx="1679239" cy="4885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3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矩形 126">
            <a:extLst>
              <a:ext uri="{FF2B5EF4-FFF2-40B4-BE49-F238E27FC236}">
                <a16:creationId xmlns:a16="http://schemas.microsoft.com/office/drawing/2014/main" id="{2C779485-964B-454C-8793-8E193243B54B}"/>
              </a:ext>
            </a:extLst>
          </p:cNvPr>
          <p:cNvSpPr/>
          <p:nvPr/>
        </p:nvSpPr>
        <p:spPr>
          <a:xfrm flipH="1">
            <a:off x="589515" y="3425981"/>
            <a:ext cx="1679239" cy="4885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  <a:r>
              <a:rPr lang="en-US" altLang="zh-CN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…</a:t>
            </a:r>
            <a:endParaRPr lang="zh-CN" altLang="en-US" sz="12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矩形 126">
            <a:extLst>
              <a:ext uri="{FF2B5EF4-FFF2-40B4-BE49-F238E27FC236}">
                <a16:creationId xmlns:a16="http://schemas.microsoft.com/office/drawing/2014/main" id="{5856203F-563B-D646-BCDA-59A104A1AE0A}"/>
              </a:ext>
            </a:extLst>
          </p:cNvPr>
          <p:cNvSpPr/>
          <p:nvPr/>
        </p:nvSpPr>
        <p:spPr>
          <a:xfrm flipH="1">
            <a:off x="9907796" y="1826749"/>
            <a:ext cx="1476516" cy="488556"/>
          </a:xfrm>
          <a:prstGeom prst="rect">
            <a:avLst/>
          </a:prstGeom>
          <a:solidFill>
            <a:srgbClr val="0096FF"/>
          </a:solidFill>
          <a:ln w="9525" cap="flat" cmpd="sng" algn="ctr">
            <a:noFill/>
            <a:prstDash val="solid"/>
          </a:ln>
          <a:effectLst/>
        </p:spPr>
        <p:txBody>
          <a:bodyPr lIns="46783" rIns="4678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合同协同（行业）</a:t>
            </a:r>
          </a:p>
        </p:txBody>
      </p:sp>
      <p:sp>
        <p:nvSpPr>
          <p:cNvPr id="5" name="燕尾形 4"/>
          <p:cNvSpPr/>
          <p:nvPr/>
        </p:nvSpPr>
        <p:spPr>
          <a:xfrm>
            <a:off x="9543173" y="3792890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0" name="燕尾形 149"/>
          <p:cNvSpPr/>
          <p:nvPr/>
        </p:nvSpPr>
        <p:spPr>
          <a:xfrm rot="10800000">
            <a:off x="6226918" y="3792890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1" name="燕尾形 150"/>
          <p:cNvSpPr/>
          <p:nvPr/>
        </p:nvSpPr>
        <p:spPr>
          <a:xfrm rot="10800000">
            <a:off x="3832320" y="3803224"/>
            <a:ext cx="367683" cy="48076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391179" y="15874"/>
            <a:ext cx="7975842" cy="873075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大客户业务</a:t>
            </a:r>
            <a:r>
              <a:rPr lang="en-US" altLang="zh-CN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百望云业财税一体化云平台</a:t>
            </a:r>
          </a:p>
        </p:txBody>
      </p:sp>
    </p:spTree>
    <p:extLst>
      <p:ext uri="{BB962C8B-B14F-4D97-AF65-F5344CB8AC3E}">
        <p14:creationId xmlns:p14="http://schemas.microsoft.com/office/powerpoint/2010/main" val="2512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11113</TotalTime>
  <Words>761</Words>
  <Application>Microsoft Office PowerPoint</Application>
  <PresentationFormat>自定义</PresentationFormat>
  <Paragraphs>245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</vt:lpstr>
      <vt:lpstr>Microsoft YaHei</vt:lpstr>
      <vt:lpstr>Microsoft YaHei</vt:lpstr>
      <vt:lpstr>微软雅黑 Light</vt:lpstr>
      <vt:lpstr>Arial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蕾 陈</cp:lastModifiedBy>
  <cp:revision>2091</cp:revision>
  <dcterms:created xsi:type="dcterms:W3CDTF">2015-12-01T09:06:39Z</dcterms:created>
  <dcterms:modified xsi:type="dcterms:W3CDTF">2019-10-23T03:39:30Z</dcterms:modified>
</cp:coreProperties>
</file>